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77" r:id="rId2"/>
    <p:sldId id="261" r:id="rId3"/>
    <p:sldId id="269" r:id="rId4"/>
    <p:sldId id="278" r:id="rId5"/>
    <p:sldId id="279" r:id="rId6"/>
    <p:sldId id="294" r:id="rId7"/>
    <p:sldId id="280" r:id="rId8"/>
    <p:sldId id="281" r:id="rId9"/>
    <p:sldId id="287" r:id="rId10"/>
    <p:sldId id="282" r:id="rId11"/>
    <p:sldId id="288" r:id="rId12"/>
    <p:sldId id="289" r:id="rId13"/>
    <p:sldId id="291" r:id="rId14"/>
    <p:sldId id="295" r:id="rId15"/>
    <p:sldId id="296" r:id="rId16"/>
    <p:sldId id="292" r:id="rId17"/>
    <p:sldId id="293" r:id="rId18"/>
    <p:sldId id="290" r:id="rId19"/>
    <p:sldId id="283" r:id="rId2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CD0000"/>
    <a:srgbClr val="F8D052"/>
    <a:srgbClr val="2A2A2A"/>
    <a:srgbClr val="3E342E"/>
    <a:srgbClr val="CE955E"/>
    <a:srgbClr val="F1DF59"/>
    <a:srgbClr val="C4B18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105" d="100"/>
          <a:sy n="105" d="100"/>
        </p:scale>
        <p:origin x="54" y="249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783A9A-AEAE-40D0-8FB8-2F422AE46789}" type="datetimeFigureOut">
              <a:rPr lang="ko-KR" altLang="en-US" smtClean="0"/>
              <a:t>2020-01-29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4ABDF5-75DC-4856-853D-D62B23A63B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20378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2FCA41-3DC0-48ED-AF0B-7FE9B3D960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B5B7579-3889-47D8-B831-F1D88EFC27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204E43E-7AB8-41F5-B203-2AE39B873C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559C6-0CB9-4C19-B6D8-A8400D365007}" type="datetimeFigureOut">
              <a:rPr lang="ko-KR" altLang="en-US" smtClean="0"/>
              <a:t>2020-01-29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48F7668-40EE-420B-BEE4-C4C2ADA99E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096F3F8-6F52-43D4-AAAC-7BD6461C0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E1CEA-AD9F-468E-B3C2-F41E1A8772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57831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2ACC5E-8CEE-4767-AC76-FAF0B8398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AD92B10-C346-4EA8-BC07-DC2FC8893F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CF863A0-62AE-4E3B-9ABA-CC41C4E170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559C6-0CB9-4C19-B6D8-A8400D365007}" type="datetimeFigureOut">
              <a:rPr lang="ko-KR" altLang="en-US" smtClean="0"/>
              <a:t>2020-01-29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8B3935F-FBEC-4819-8EE7-6DF54F8B76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5CB950F-9C7B-4F55-B0D2-B497CC620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E1CEA-AD9F-468E-B3C2-F41E1A8772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51668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C8F5CE3-1941-4F9A-93B1-C465125B155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715BCA6-7070-49B3-B089-7B3F627E9E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0858FB-DBD6-40B3-B049-9C7B535A8B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559C6-0CB9-4C19-B6D8-A8400D365007}" type="datetimeFigureOut">
              <a:rPr lang="ko-KR" altLang="en-US" smtClean="0"/>
              <a:t>2020-01-29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5698557-E0AC-47B1-ABC9-9BF5B2C2D0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584F4AB-FE93-4250-919E-6EA96E6ACB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E1CEA-AD9F-468E-B3C2-F41E1A8772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52024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D33AB8-EA55-447B-8748-4A4102FC5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11E0DA2-F7AF-4B1E-B5DB-CFE8295948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C12859A-5C40-4D09-A54A-25E0ED680C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559C6-0CB9-4C19-B6D8-A8400D365007}" type="datetimeFigureOut">
              <a:rPr lang="ko-KR" altLang="en-US" smtClean="0"/>
              <a:t>2020-01-29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F5ADE72-7DB9-42DD-BEF7-D4536FD931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1F38DFA-AAD9-47FA-939D-649B935C8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E1CEA-AD9F-468E-B3C2-F41E1A8772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50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4EBDE7-11F9-431A-927F-2547745833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7E8BB48-EE5B-4F86-9D41-ACCC25F4D7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BBC96A3-4F36-41A0-BBE9-437215EBB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559C6-0CB9-4C19-B6D8-A8400D365007}" type="datetimeFigureOut">
              <a:rPr lang="ko-KR" altLang="en-US" smtClean="0"/>
              <a:t>2020-01-29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8D52499-6A7D-42C1-9D68-2FDAC0F199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0E2BE9C-F67B-4DD6-837A-BCC576A08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E1CEA-AD9F-468E-B3C2-F41E1A8772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35232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6DB50D-6054-4C51-9202-9FEAE4560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A238ABC-1482-4C89-B90D-22DBE79A2B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3FF54B6-36E0-45D5-A795-CE1CA1C00F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72C8880-33A1-46E2-8CB2-160EC3A6DE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559C6-0CB9-4C19-B6D8-A8400D365007}" type="datetimeFigureOut">
              <a:rPr lang="ko-KR" altLang="en-US" smtClean="0"/>
              <a:t>2020-01-29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119448A-01DA-4F85-81E7-AA891EFD08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D3C3291-5676-4C1A-8FB9-C030F8C08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E1CEA-AD9F-468E-B3C2-F41E1A8772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05670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0959B6-45FE-4574-B12B-EC547109B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565C359-078D-47B2-9A25-13A14C1237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0C80B6F-102A-47F2-8E78-AFE399890D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9A6B516-37E7-4136-BE22-F7ACA2A8E0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F26A933-5630-41A7-B87E-0566DFE207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8EF976D-507B-40DE-A9F1-4187178897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559C6-0CB9-4C19-B6D8-A8400D365007}" type="datetimeFigureOut">
              <a:rPr lang="ko-KR" altLang="en-US" smtClean="0"/>
              <a:t>2020-01-29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D328038-7A3D-42C6-9241-8D05BD198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E92A715-0630-43AD-85EB-3870B6310D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E1CEA-AD9F-468E-B3C2-F41E1A8772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73080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DF2D0B-CA44-415C-BB6E-4C4AA9631D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D646F6C-C4A6-434F-B21B-1BEDC2A398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559C6-0CB9-4C19-B6D8-A8400D365007}" type="datetimeFigureOut">
              <a:rPr lang="ko-KR" altLang="en-US" smtClean="0"/>
              <a:t>2020-01-29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0BC1FEB-AE70-4E6A-9883-1DBA4C5586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0DF1CD6-1CCD-4A09-AAF5-E7CEF539E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E1CEA-AD9F-468E-B3C2-F41E1A8772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11982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7AE10BE-607A-4D36-AC8E-3DD160276E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559C6-0CB9-4C19-B6D8-A8400D365007}" type="datetimeFigureOut">
              <a:rPr lang="ko-KR" altLang="en-US" smtClean="0"/>
              <a:t>2020-01-29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A489485-EA53-419E-B84E-29D9EE8248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D30A3FB-4F03-43A2-9CC3-D1D95CEA9F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E1CEA-AD9F-468E-B3C2-F41E1A8772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22537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5A97D5-0A41-4DB4-B06D-2F4DC5DA29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E0D7182-00DF-486B-BCD8-5A27FEECEA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982A868-62DD-4C2F-B656-0D173CAC35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7A88F8D-6933-419C-ADAD-C6553940C2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559C6-0CB9-4C19-B6D8-A8400D365007}" type="datetimeFigureOut">
              <a:rPr lang="ko-KR" altLang="en-US" smtClean="0"/>
              <a:t>2020-01-29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A2C1EA9-1F07-4204-B003-BEA2A25243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39BF266-A25E-46B6-B87F-4F7372F6D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E1CEA-AD9F-468E-B3C2-F41E1A8772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19414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01E809-9B08-41AE-AFCF-826B48D18B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0418D45-2283-46C0-B2B8-F3345972DB2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30534F7-B025-4BDF-A1AC-BFD426F115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9F3A504-62A1-4F6A-AACA-4DBE6F0E0B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559C6-0CB9-4C19-B6D8-A8400D365007}" type="datetimeFigureOut">
              <a:rPr lang="ko-KR" altLang="en-US" smtClean="0"/>
              <a:t>2020-01-29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8371F26-AFE6-47B9-ADBC-62425FA354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549E084-424E-463F-8CB8-C072A8CE4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E1CEA-AD9F-468E-B3C2-F41E1A8772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42224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B5A7710-9B3E-4600-AAEB-F3A8C9104E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551EECA-0FB8-4CFF-A433-B15338E37A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9D3F38B-793F-408A-B9FB-85DD633213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7559C6-0CB9-4C19-B6D8-A8400D365007}" type="datetimeFigureOut">
              <a:rPr lang="ko-KR" altLang="en-US" smtClean="0"/>
              <a:t>2020-01-29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5A114E9-69B1-4CD2-AEE3-28F594740A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F1F84B9-35AE-4647-B988-AE1A44327B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DE1CEA-AD9F-468E-B3C2-F41E1A8772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19627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사람, 노트북, 실내, 앉아있는이(가) 표시된 사진&#10;&#10;자동 생성된 설명">
            <a:extLst>
              <a:ext uri="{FF2B5EF4-FFF2-40B4-BE49-F238E27FC236}">
                <a16:creationId xmlns:a16="http://schemas.microsoft.com/office/drawing/2014/main" id="{86AB9C6E-FB1D-4084-BF4B-AF9C53A97D8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C738D2FA-53B4-4A7B-834C-D3032888DC2D}"/>
              </a:ext>
            </a:extLst>
          </p:cNvPr>
          <p:cNvGrpSpPr/>
          <p:nvPr/>
        </p:nvGrpSpPr>
        <p:grpSpPr>
          <a:xfrm>
            <a:off x="2057400" y="1174755"/>
            <a:ext cx="8077200" cy="4508490"/>
            <a:chOff x="1974850" y="431800"/>
            <a:chExt cx="8077200" cy="450849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DB24F0C0-A345-417E-BCC1-6861C72CE79F}"/>
                </a:ext>
              </a:extLst>
            </p:cNvPr>
            <p:cNvSpPr/>
            <p:nvPr/>
          </p:nvSpPr>
          <p:spPr>
            <a:xfrm>
              <a:off x="2254250" y="654050"/>
              <a:ext cx="7569200" cy="4025900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2B6F49DF-B363-48BA-AD74-EA45C1A5A0E7}"/>
                </a:ext>
              </a:extLst>
            </p:cNvPr>
            <p:cNvSpPr/>
            <p:nvPr/>
          </p:nvSpPr>
          <p:spPr>
            <a:xfrm>
              <a:off x="1974850" y="431800"/>
              <a:ext cx="7569200" cy="4025900"/>
            </a:xfrm>
            <a:prstGeom prst="rect">
              <a:avLst/>
            </a:prstGeom>
            <a:solidFill>
              <a:schemeClr val="accent3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95687BC4-0572-4A81-8385-97B96AD4AD00}"/>
                </a:ext>
              </a:extLst>
            </p:cNvPr>
            <p:cNvSpPr/>
            <p:nvPr/>
          </p:nvSpPr>
          <p:spPr>
            <a:xfrm>
              <a:off x="2482850" y="914390"/>
              <a:ext cx="7569200" cy="4025900"/>
            </a:xfrm>
            <a:prstGeom prst="rect">
              <a:avLst/>
            </a:prstGeom>
            <a:noFill/>
            <a:ln w="1905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DC28F156-1C2D-4788-8FAC-67556C2E8B1D}"/>
              </a:ext>
            </a:extLst>
          </p:cNvPr>
          <p:cNvSpPr txBox="1"/>
          <p:nvPr/>
        </p:nvSpPr>
        <p:spPr>
          <a:xfrm>
            <a:off x="3854042" y="2914134"/>
            <a:ext cx="448392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600" b="1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람다 표현식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6A2440-2445-45B5-8315-DF38FD842B64}"/>
              </a:ext>
            </a:extLst>
          </p:cNvPr>
          <p:cNvSpPr txBox="1"/>
          <p:nvPr/>
        </p:nvSpPr>
        <p:spPr>
          <a:xfrm>
            <a:off x="3101691" y="2267803"/>
            <a:ext cx="24416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i="1" spc="3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#Python </a:t>
            </a:r>
            <a:endParaRPr lang="ko-KR" altLang="en-US" sz="3600" b="1" i="1" spc="3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371186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608A0146-CC5A-45BA-B8A4-E87BF473C4EF}"/>
              </a:ext>
            </a:extLst>
          </p:cNvPr>
          <p:cNvSpPr txBox="1"/>
          <p:nvPr/>
        </p:nvSpPr>
        <p:spPr>
          <a:xfrm>
            <a:off x="386080" y="209788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2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5C4707-CBF4-4F33-98DF-39B6607C5A71}"/>
              </a:ext>
            </a:extLst>
          </p:cNvPr>
          <p:cNvSpPr txBox="1"/>
          <p:nvPr/>
        </p:nvSpPr>
        <p:spPr>
          <a:xfrm>
            <a:off x="1186299" y="186789"/>
            <a:ext cx="99054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/>
              <a:t>람다 표현식과 </a:t>
            </a:r>
            <a:r>
              <a:rPr lang="en-US" altLang="ko-KR" sz="3600" dirty="0"/>
              <a:t>map, filter, reduce </a:t>
            </a:r>
            <a:r>
              <a:rPr lang="ko-KR" altLang="en-US" sz="3600" dirty="0"/>
              <a:t>함수 활용하기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497F894-F0DF-4C6D-BE6D-CBAB23E0EB70}"/>
              </a:ext>
            </a:extLst>
          </p:cNvPr>
          <p:cNvSpPr/>
          <p:nvPr/>
        </p:nvSpPr>
        <p:spPr>
          <a:xfrm>
            <a:off x="0" y="0"/>
            <a:ext cx="28448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85E6D232-45E0-46F1-8F20-33BD40A9B79F}"/>
              </a:ext>
            </a:extLst>
          </p:cNvPr>
          <p:cNvCxnSpPr>
            <a:cxnSpLocks/>
          </p:cNvCxnSpPr>
          <p:nvPr/>
        </p:nvCxnSpPr>
        <p:spPr>
          <a:xfrm>
            <a:off x="284480" y="1016000"/>
            <a:ext cx="1190752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AF42E866-1498-46DC-82D4-251803E7D96F}"/>
              </a:ext>
            </a:extLst>
          </p:cNvPr>
          <p:cNvSpPr/>
          <p:nvPr/>
        </p:nvSpPr>
        <p:spPr>
          <a:xfrm>
            <a:off x="4028767" y="1198881"/>
            <a:ext cx="41344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b="1" dirty="0"/>
              <a:t>람다 표현식에 조건부 표현식 사용하기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231F966-3985-4D97-AEB5-E824D0EC09FD}"/>
              </a:ext>
            </a:extLst>
          </p:cNvPr>
          <p:cNvSpPr/>
          <p:nvPr/>
        </p:nvSpPr>
        <p:spPr>
          <a:xfrm>
            <a:off x="3791522" y="1631603"/>
            <a:ext cx="4608954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ctr"/>
            <a:r>
              <a:rPr lang="ko-KR" altLang="en-US" b="1" dirty="0" err="1"/>
              <a:t>lambda</a:t>
            </a:r>
            <a:r>
              <a:rPr lang="ko-KR" altLang="en-US" b="1" dirty="0"/>
              <a:t> 매개변수들: 식1 </a:t>
            </a:r>
            <a:r>
              <a:rPr lang="ko-KR" altLang="en-US" b="1" dirty="0" err="1"/>
              <a:t>if</a:t>
            </a:r>
            <a:r>
              <a:rPr lang="ko-KR" altLang="en-US" b="1" dirty="0"/>
              <a:t> 조건식 </a:t>
            </a:r>
            <a:r>
              <a:rPr lang="ko-KR" altLang="en-US" b="1" dirty="0" err="1"/>
              <a:t>else</a:t>
            </a:r>
            <a:r>
              <a:rPr lang="ko-KR" altLang="en-US" b="1" dirty="0"/>
              <a:t> 식2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2ACADFA-BCC4-4302-928C-7F52A9458CB6}"/>
              </a:ext>
            </a:extLst>
          </p:cNvPr>
          <p:cNvSpPr/>
          <p:nvPr/>
        </p:nvSpPr>
        <p:spPr>
          <a:xfrm>
            <a:off x="3118262" y="2863288"/>
            <a:ext cx="59554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 err="1"/>
              <a:t>map을</a:t>
            </a:r>
            <a:r>
              <a:rPr lang="ko-KR" altLang="en-US" dirty="0"/>
              <a:t> 사용하여 리스트 </a:t>
            </a:r>
            <a:r>
              <a:rPr lang="ko-KR" altLang="en-US" dirty="0" err="1"/>
              <a:t>a에서</a:t>
            </a:r>
            <a:r>
              <a:rPr lang="ko-KR" altLang="en-US" dirty="0"/>
              <a:t> 3의 배수를 문자열로 변환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1410C12-F3A0-40A9-AF95-5A08AF22DC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1121" y="3232620"/>
            <a:ext cx="6369758" cy="2267806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49DEF433-F7FF-4CCC-9BBA-39B2690E4DCD}"/>
              </a:ext>
            </a:extLst>
          </p:cNvPr>
          <p:cNvSpPr/>
          <p:nvPr/>
        </p:nvSpPr>
        <p:spPr>
          <a:xfrm>
            <a:off x="2506639" y="2063020"/>
            <a:ext cx="717872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b="1" dirty="0">
                <a:solidFill>
                  <a:srgbClr val="FF0000"/>
                </a:solidFill>
              </a:rPr>
              <a:t>조건부 표현식 </a:t>
            </a:r>
            <a:r>
              <a:rPr lang="ko-KR" altLang="en-US" b="1" dirty="0" err="1"/>
              <a:t>if</a:t>
            </a:r>
            <a:r>
              <a:rPr lang="ko-KR" altLang="en-US" b="1" dirty="0"/>
              <a:t>, </a:t>
            </a:r>
            <a:r>
              <a:rPr lang="ko-KR" altLang="en-US" b="1" dirty="0" err="1"/>
              <a:t>else를</a:t>
            </a:r>
            <a:r>
              <a:rPr lang="ko-KR" altLang="en-US" b="1" dirty="0"/>
              <a:t> 사용할 때는 </a:t>
            </a:r>
            <a:r>
              <a:rPr lang="ko-KR" altLang="en-US" b="1" dirty="0">
                <a:solidFill>
                  <a:srgbClr val="FF0000"/>
                </a:solidFill>
              </a:rPr>
              <a:t>:(콜론)을 붙이지 않는다</a:t>
            </a:r>
          </a:p>
        </p:txBody>
      </p:sp>
      <p:sp>
        <p:nvSpPr>
          <p:cNvPr id="7" name="화살표: 위로 구부러짐 6">
            <a:extLst>
              <a:ext uri="{FF2B5EF4-FFF2-40B4-BE49-F238E27FC236}">
                <a16:creationId xmlns:a16="http://schemas.microsoft.com/office/drawing/2014/main" id="{72262B93-52B3-4529-970B-9A5C00B36009}"/>
              </a:ext>
            </a:extLst>
          </p:cNvPr>
          <p:cNvSpPr/>
          <p:nvPr/>
        </p:nvSpPr>
        <p:spPr>
          <a:xfrm>
            <a:off x="7812939" y="4092130"/>
            <a:ext cx="889783" cy="421405"/>
          </a:xfrm>
          <a:prstGeom prst="curved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화살표: 위로 구부러짐 11">
            <a:extLst>
              <a:ext uri="{FF2B5EF4-FFF2-40B4-BE49-F238E27FC236}">
                <a16:creationId xmlns:a16="http://schemas.microsoft.com/office/drawing/2014/main" id="{056D6C58-CDC2-4175-86E5-531D90E3020A}"/>
              </a:ext>
            </a:extLst>
          </p:cNvPr>
          <p:cNvSpPr/>
          <p:nvPr/>
        </p:nvSpPr>
        <p:spPr>
          <a:xfrm flipH="1">
            <a:off x="6450034" y="4092130"/>
            <a:ext cx="1067204" cy="421405"/>
          </a:xfrm>
          <a:prstGeom prst="curvedUp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10E969-A4B6-472B-9B60-C0B51519D5BD}"/>
              </a:ext>
            </a:extLst>
          </p:cNvPr>
          <p:cNvSpPr txBox="1"/>
          <p:nvPr/>
        </p:nvSpPr>
        <p:spPr>
          <a:xfrm>
            <a:off x="6786268" y="4515053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참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9F59C18-8228-4BD4-9EC1-85EC0F48E1F2}"/>
              </a:ext>
            </a:extLst>
          </p:cNvPr>
          <p:cNvSpPr txBox="1"/>
          <p:nvPr/>
        </p:nvSpPr>
        <p:spPr>
          <a:xfrm>
            <a:off x="7934664" y="4515053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거짓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BB1BE50-8056-4BB1-832F-1F6B2B9B3A10}"/>
              </a:ext>
            </a:extLst>
          </p:cNvPr>
          <p:cNvSpPr/>
          <p:nvPr/>
        </p:nvSpPr>
        <p:spPr>
          <a:xfrm>
            <a:off x="6139033" y="3830472"/>
            <a:ext cx="739439" cy="318447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673BCCF-4C6A-48D8-A396-4C4CBC54F6DF}"/>
              </a:ext>
            </a:extLst>
          </p:cNvPr>
          <p:cNvSpPr/>
          <p:nvPr/>
        </p:nvSpPr>
        <p:spPr>
          <a:xfrm>
            <a:off x="8550253" y="3830472"/>
            <a:ext cx="161282" cy="318447"/>
          </a:xfrm>
          <a:prstGeom prst="rect">
            <a:avLst/>
          </a:prstGeom>
          <a:noFill/>
          <a:ln w="28575">
            <a:solidFill>
              <a:srgbClr val="CD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291B9EC-1F3E-44F3-8246-6AF64FDC0485}"/>
              </a:ext>
            </a:extLst>
          </p:cNvPr>
          <p:cNvSpPr/>
          <p:nvPr/>
        </p:nvSpPr>
        <p:spPr>
          <a:xfrm>
            <a:off x="3349094" y="5500426"/>
            <a:ext cx="54938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/>
              <a:t>람다 표현식에서 </a:t>
            </a:r>
            <a:r>
              <a:rPr lang="ko-KR" altLang="en-US" b="1" dirty="0" err="1"/>
              <a:t>if를</a:t>
            </a:r>
            <a:r>
              <a:rPr lang="ko-KR" altLang="en-US" b="1" dirty="0"/>
              <a:t> 사용했다면 </a:t>
            </a:r>
            <a:r>
              <a:rPr lang="ko-KR" altLang="en-US" b="1" dirty="0">
                <a:solidFill>
                  <a:srgbClr val="FF0000"/>
                </a:solidFill>
              </a:rPr>
              <a:t>반드시 </a:t>
            </a:r>
            <a:r>
              <a:rPr lang="ko-KR" altLang="en-US" b="1" dirty="0" err="1">
                <a:solidFill>
                  <a:srgbClr val="FF0000"/>
                </a:solidFill>
              </a:rPr>
              <a:t>else를</a:t>
            </a:r>
            <a:r>
              <a:rPr lang="ko-KR" altLang="en-US" b="1" dirty="0">
                <a:solidFill>
                  <a:srgbClr val="FF0000"/>
                </a:solidFill>
              </a:rPr>
              <a:t> 사용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657782E-8D62-4B1A-8B9E-086F67FB74A2}"/>
              </a:ext>
            </a:extLst>
          </p:cNvPr>
          <p:cNvSpPr/>
          <p:nvPr/>
        </p:nvSpPr>
        <p:spPr>
          <a:xfrm>
            <a:off x="1337481" y="6098278"/>
            <a:ext cx="951703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dirty="0"/>
              <a:t>람다 표현식 안에서는 </a:t>
            </a:r>
            <a:r>
              <a:rPr lang="ko-KR" altLang="en-US" b="1" dirty="0" err="1"/>
              <a:t>elif를</a:t>
            </a:r>
            <a:r>
              <a:rPr lang="ko-KR" altLang="en-US" b="1" dirty="0"/>
              <a:t> 사용할 수 없다</a:t>
            </a:r>
          </a:p>
          <a:p>
            <a:pPr algn="ctr"/>
            <a:r>
              <a:rPr lang="ko-KR" altLang="en-US" dirty="0"/>
              <a:t>그래서 </a:t>
            </a:r>
            <a:r>
              <a:rPr lang="ko-KR" altLang="en-US" b="1" dirty="0"/>
              <a:t>식1 </a:t>
            </a:r>
            <a:r>
              <a:rPr lang="ko-KR" altLang="en-US" b="1" dirty="0" err="1"/>
              <a:t>if</a:t>
            </a:r>
            <a:r>
              <a:rPr lang="ko-KR" altLang="en-US" b="1" dirty="0"/>
              <a:t> 조건식1 </a:t>
            </a:r>
            <a:r>
              <a:rPr lang="ko-KR" altLang="en-US" b="1" dirty="0" err="1"/>
              <a:t>else</a:t>
            </a:r>
            <a:r>
              <a:rPr lang="ko-KR" altLang="en-US" b="1" dirty="0"/>
              <a:t> 식2 </a:t>
            </a:r>
            <a:r>
              <a:rPr lang="ko-KR" altLang="en-US" b="1" dirty="0" err="1"/>
              <a:t>if</a:t>
            </a:r>
            <a:r>
              <a:rPr lang="ko-KR" altLang="en-US" b="1" dirty="0"/>
              <a:t> 조건식2 </a:t>
            </a:r>
            <a:r>
              <a:rPr lang="ko-KR" altLang="en-US" b="1" dirty="0" err="1"/>
              <a:t>else</a:t>
            </a:r>
            <a:r>
              <a:rPr lang="ko-KR" altLang="en-US" b="1" dirty="0"/>
              <a:t> 식3 형식</a:t>
            </a:r>
            <a:r>
              <a:rPr lang="ko-KR" altLang="en-US" dirty="0"/>
              <a:t>처럼 </a:t>
            </a:r>
            <a:r>
              <a:rPr lang="ko-KR" altLang="en-US" b="1" dirty="0" err="1"/>
              <a:t>if를</a:t>
            </a:r>
            <a:r>
              <a:rPr lang="ko-KR" altLang="en-US" b="1" dirty="0"/>
              <a:t> 연속으로 사용</a:t>
            </a:r>
            <a:r>
              <a:rPr lang="ko-KR" altLang="en-US" dirty="0"/>
              <a:t>해야 한다</a:t>
            </a:r>
          </a:p>
        </p:txBody>
      </p:sp>
    </p:spTree>
    <p:extLst>
      <p:ext uri="{BB962C8B-B14F-4D97-AF65-F5344CB8AC3E}">
        <p14:creationId xmlns:p14="http://schemas.microsoft.com/office/powerpoint/2010/main" val="20713534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608A0146-CC5A-45BA-B8A4-E87BF473C4EF}"/>
              </a:ext>
            </a:extLst>
          </p:cNvPr>
          <p:cNvSpPr txBox="1"/>
          <p:nvPr/>
        </p:nvSpPr>
        <p:spPr>
          <a:xfrm>
            <a:off x="386080" y="209788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2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5C4707-CBF4-4F33-98DF-39B6607C5A71}"/>
              </a:ext>
            </a:extLst>
          </p:cNvPr>
          <p:cNvSpPr txBox="1"/>
          <p:nvPr/>
        </p:nvSpPr>
        <p:spPr>
          <a:xfrm>
            <a:off x="1186299" y="186789"/>
            <a:ext cx="99054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/>
              <a:t>람다 표현식과 </a:t>
            </a:r>
            <a:r>
              <a:rPr lang="en-US" altLang="ko-KR" sz="3600" dirty="0"/>
              <a:t>map, filter, reduce </a:t>
            </a:r>
            <a:r>
              <a:rPr lang="ko-KR" altLang="en-US" sz="3600" dirty="0"/>
              <a:t>함수 활용하기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497F894-F0DF-4C6D-BE6D-CBAB23E0EB70}"/>
              </a:ext>
            </a:extLst>
          </p:cNvPr>
          <p:cNvSpPr/>
          <p:nvPr/>
        </p:nvSpPr>
        <p:spPr>
          <a:xfrm>
            <a:off x="0" y="0"/>
            <a:ext cx="28448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85E6D232-45E0-46F1-8F20-33BD40A9B79F}"/>
              </a:ext>
            </a:extLst>
          </p:cNvPr>
          <p:cNvCxnSpPr>
            <a:cxnSpLocks/>
          </p:cNvCxnSpPr>
          <p:nvPr/>
        </p:nvCxnSpPr>
        <p:spPr>
          <a:xfrm>
            <a:off x="284480" y="1016000"/>
            <a:ext cx="1190752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B355E76D-1E6E-43B2-A598-1C6ABE7AC449}"/>
              </a:ext>
            </a:extLst>
          </p:cNvPr>
          <p:cNvSpPr/>
          <p:nvPr/>
        </p:nvSpPr>
        <p:spPr>
          <a:xfrm>
            <a:off x="2047164" y="1657712"/>
            <a:ext cx="80976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b="1" dirty="0"/>
              <a:t>식1 </a:t>
            </a:r>
            <a:r>
              <a:rPr lang="ko-KR" altLang="en-US" b="1" dirty="0" err="1"/>
              <a:t>if</a:t>
            </a:r>
            <a:r>
              <a:rPr lang="ko-KR" altLang="en-US" b="1" dirty="0"/>
              <a:t> 조건식1 </a:t>
            </a:r>
            <a:r>
              <a:rPr lang="ko-KR" altLang="en-US" b="1" dirty="0" err="1"/>
              <a:t>else</a:t>
            </a:r>
            <a:r>
              <a:rPr lang="ko-KR" altLang="en-US" b="1" dirty="0"/>
              <a:t> 식2 </a:t>
            </a:r>
            <a:r>
              <a:rPr lang="ko-KR" altLang="en-US" b="1" dirty="0" err="1"/>
              <a:t>if</a:t>
            </a:r>
            <a:r>
              <a:rPr lang="ko-KR" altLang="en-US" b="1" dirty="0"/>
              <a:t> 조건식2 </a:t>
            </a:r>
            <a:r>
              <a:rPr lang="ko-KR" altLang="en-US" b="1" dirty="0" err="1"/>
              <a:t>else</a:t>
            </a:r>
            <a:r>
              <a:rPr lang="ko-KR" altLang="en-US" b="1" dirty="0"/>
              <a:t> 식3 형식</a:t>
            </a:r>
            <a:r>
              <a:rPr lang="ko-KR" altLang="en-US" dirty="0"/>
              <a:t>처럼 </a:t>
            </a:r>
            <a:r>
              <a:rPr lang="ko-KR" altLang="en-US" b="1" dirty="0" err="1"/>
              <a:t>if를</a:t>
            </a:r>
            <a:r>
              <a:rPr lang="ko-KR" altLang="en-US" b="1" dirty="0"/>
              <a:t> 연속으로 사용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B7247B5-6212-49CA-ADD9-A0D6B82054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6051" y="2085965"/>
            <a:ext cx="6419897" cy="1343035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777A0D2E-3466-4CAB-8F67-5EC0075D7A96}"/>
              </a:ext>
            </a:extLst>
          </p:cNvPr>
          <p:cNvSpPr/>
          <p:nvPr/>
        </p:nvSpPr>
        <p:spPr>
          <a:xfrm>
            <a:off x="7310651" y="2470529"/>
            <a:ext cx="1596788" cy="191068"/>
          </a:xfrm>
          <a:prstGeom prst="rect">
            <a:avLst/>
          </a:prstGeom>
          <a:noFill/>
          <a:ln>
            <a:solidFill>
              <a:srgbClr val="CD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425F06-CC8D-4F1F-849D-8D2B489F428F}"/>
              </a:ext>
            </a:extLst>
          </p:cNvPr>
          <p:cNvSpPr txBox="1"/>
          <p:nvPr/>
        </p:nvSpPr>
        <p:spPr>
          <a:xfrm>
            <a:off x="7964986" y="2139274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①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BBB7049-A9B6-4B9C-9021-31BA322AF6E8}"/>
              </a:ext>
            </a:extLst>
          </p:cNvPr>
          <p:cNvSpPr/>
          <p:nvPr/>
        </p:nvSpPr>
        <p:spPr>
          <a:xfrm>
            <a:off x="5054220" y="2470529"/>
            <a:ext cx="2224585" cy="191068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C4E4DDA-B85C-487D-8748-05F4FA5059D6}"/>
              </a:ext>
            </a:extLst>
          </p:cNvPr>
          <p:cNvSpPr txBox="1"/>
          <p:nvPr/>
        </p:nvSpPr>
        <p:spPr>
          <a:xfrm>
            <a:off x="5969689" y="2139274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②</a:t>
            </a:r>
          </a:p>
        </p:txBody>
      </p:sp>
      <p:sp>
        <p:nvSpPr>
          <p:cNvPr id="6" name="화살표: 위로 구부러짐 5">
            <a:extLst>
              <a:ext uri="{FF2B5EF4-FFF2-40B4-BE49-F238E27FC236}">
                <a16:creationId xmlns:a16="http://schemas.microsoft.com/office/drawing/2014/main" id="{722CA1F6-D4A1-4FF9-BA62-0E8E4DFE4922}"/>
              </a:ext>
            </a:extLst>
          </p:cNvPr>
          <p:cNvSpPr/>
          <p:nvPr/>
        </p:nvSpPr>
        <p:spPr>
          <a:xfrm>
            <a:off x="7829266" y="2653962"/>
            <a:ext cx="907422" cy="404884"/>
          </a:xfrm>
          <a:prstGeom prst="curved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화살표: 위로 구부러짐 13">
            <a:extLst>
              <a:ext uri="{FF2B5EF4-FFF2-40B4-BE49-F238E27FC236}">
                <a16:creationId xmlns:a16="http://schemas.microsoft.com/office/drawing/2014/main" id="{99BC4703-4574-467C-9764-53854047BEE0}"/>
              </a:ext>
            </a:extLst>
          </p:cNvPr>
          <p:cNvSpPr/>
          <p:nvPr/>
        </p:nvSpPr>
        <p:spPr>
          <a:xfrm flipH="1" flipV="1">
            <a:off x="6846627" y="2027044"/>
            <a:ext cx="950792" cy="384564"/>
          </a:xfrm>
          <a:prstGeom prst="curvedUp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" name="화살표: 위로 구부러짐 14">
            <a:extLst>
              <a:ext uri="{FF2B5EF4-FFF2-40B4-BE49-F238E27FC236}">
                <a16:creationId xmlns:a16="http://schemas.microsoft.com/office/drawing/2014/main" id="{D0B69A26-0615-4F3F-82C5-DDE45DF34E6B}"/>
              </a:ext>
            </a:extLst>
          </p:cNvPr>
          <p:cNvSpPr/>
          <p:nvPr/>
        </p:nvSpPr>
        <p:spPr>
          <a:xfrm>
            <a:off x="6003048" y="2653962"/>
            <a:ext cx="907422" cy="404884"/>
          </a:xfrm>
          <a:prstGeom prst="curved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화살표: 위로 구부러짐 15">
            <a:extLst>
              <a:ext uri="{FF2B5EF4-FFF2-40B4-BE49-F238E27FC236}">
                <a16:creationId xmlns:a16="http://schemas.microsoft.com/office/drawing/2014/main" id="{5A01681B-8089-4B5E-9E86-8D6B45C71FAE}"/>
              </a:ext>
            </a:extLst>
          </p:cNvPr>
          <p:cNvSpPr/>
          <p:nvPr/>
        </p:nvSpPr>
        <p:spPr>
          <a:xfrm flipH="1">
            <a:off x="5200222" y="2653962"/>
            <a:ext cx="907422" cy="404884"/>
          </a:xfrm>
          <a:prstGeom prst="curvedUp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72ED51-E827-4DD1-BBF8-FE3B3879D5F4}"/>
              </a:ext>
            </a:extLst>
          </p:cNvPr>
          <p:cNvSpPr txBox="1"/>
          <p:nvPr/>
        </p:nvSpPr>
        <p:spPr>
          <a:xfrm>
            <a:off x="7975231" y="3057613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거짓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AD03AB8-BE05-43B9-BD2F-FB00A114BD25}"/>
              </a:ext>
            </a:extLst>
          </p:cNvPr>
          <p:cNvSpPr txBox="1"/>
          <p:nvPr/>
        </p:nvSpPr>
        <p:spPr>
          <a:xfrm>
            <a:off x="6812059" y="205561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>
                <a:solidFill>
                  <a:schemeClr val="bg1"/>
                </a:solidFill>
              </a:rPr>
              <a:t>참②실행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37E5E9E-8137-48B1-858B-CBF8195534DD}"/>
              </a:ext>
            </a:extLst>
          </p:cNvPr>
          <p:cNvSpPr txBox="1"/>
          <p:nvPr/>
        </p:nvSpPr>
        <p:spPr>
          <a:xfrm>
            <a:off x="6122438" y="301953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거짓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AA3BA3D-AB62-4F91-94EB-944EB88A5C91}"/>
              </a:ext>
            </a:extLst>
          </p:cNvPr>
          <p:cNvSpPr txBox="1"/>
          <p:nvPr/>
        </p:nvSpPr>
        <p:spPr>
          <a:xfrm>
            <a:off x="5458218" y="2691944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참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DEC8F34-AD80-4231-9DE8-A18489ED9C2D}"/>
              </a:ext>
            </a:extLst>
          </p:cNvPr>
          <p:cNvSpPr/>
          <p:nvPr/>
        </p:nvSpPr>
        <p:spPr>
          <a:xfrm>
            <a:off x="2819680" y="3574356"/>
            <a:ext cx="660551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dirty="0"/>
              <a:t>별로 복잡하지 않은 </a:t>
            </a:r>
            <a:r>
              <a:rPr lang="ko-KR" altLang="en-US" dirty="0" err="1"/>
              <a:t>조건인데도</a:t>
            </a:r>
            <a:r>
              <a:rPr lang="ko-KR" altLang="en-US" dirty="0"/>
              <a:t> 알아보기가 힘들다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ko-KR" altLang="en-US" dirty="0"/>
          </a:p>
          <a:p>
            <a:pPr algn="ctr"/>
            <a:r>
              <a:rPr lang="ko-KR" altLang="en-US" dirty="0"/>
              <a:t>이런 경우에는 억지로 람다 표현식을 사용하기 보다는</a:t>
            </a:r>
            <a:endParaRPr lang="en-US" altLang="ko-KR" dirty="0"/>
          </a:p>
          <a:p>
            <a:pPr algn="ctr"/>
            <a:r>
              <a:rPr lang="ko-KR" altLang="en-US" b="1" dirty="0"/>
              <a:t>그냥 </a:t>
            </a:r>
            <a:r>
              <a:rPr lang="ko-KR" altLang="en-US" b="1" dirty="0" err="1"/>
              <a:t>def로</a:t>
            </a:r>
            <a:r>
              <a:rPr lang="ko-KR" altLang="en-US" b="1" dirty="0"/>
              <a:t> 함수를 만들고 </a:t>
            </a:r>
            <a:r>
              <a:rPr lang="ko-KR" altLang="en-US" b="1" dirty="0" err="1"/>
              <a:t>if</a:t>
            </a:r>
            <a:r>
              <a:rPr lang="ko-KR" altLang="en-US" b="1" dirty="0"/>
              <a:t>, </a:t>
            </a:r>
            <a:r>
              <a:rPr lang="ko-KR" altLang="en-US" b="1" dirty="0" err="1"/>
              <a:t>elif</a:t>
            </a:r>
            <a:r>
              <a:rPr lang="ko-KR" altLang="en-US" b="1" dirty="0"/>
              <a:t>, </a:t>
            </a:r>
            <a:r>
              <a:rPr lang="ko-KR" altLang="en-US" b="1" dirty="0" err="1"/>
              <a:t>else를</a:t>
            </a:r>
            <a:r>
              <a:rPr lang="ko-KR" altLang="en-US" b="1" dirty="0"/>
              <a:t> 사용하는 것을 권장</a:t>
            </a:r>
          </a:p>
        </p:txBody>
      </p:sp>
    </p:spTree>
    <p:extLst>
      <p:ext uri="{BB962C8B-B14F-4D97-AF65-F5344CB8AC3E}">
        <p14:creationId xmlns:p14="http://schemas.microsoft.com/office/powerpoint/2010/main" val="21002094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608A0146-CC5A-45BA-B8A4-E87BF473C4EF}"/>
              </a:ext>
            </a:extLst>
          </p:cNvPr>
          <p:cNvSpPr txBox="1"/>
          <p:nvPr/>
        </p:nvSpPr>
        <p:spPr>
          <a:xfrm>
            <a:off x="386080" y="209788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2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5C4707-CBF4-4F33-98DF-39B6607C5A71}"/>
              </a:ext>
            </a:extLst>
          </p:cNvPr>
          <p:cNvSpPr txBox="1"/>
          <p:nvPr/>
        </p:nvSpPr>
        <p:spPr>
          <a:xfrm>
            <a:off x="1186299" y="186789"/>
            <a:ext cx="87767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/>
              <a:t>람다 표현식과 </a:t>
            </a:r>
            <a:r>
              <a:rPr lang="en-US" altLang="ko-KR" sz="3600" dirty="0"/>
              <a:t>map</a:t>
            </a:r>
            <a:r>
              <a:rPr lang="ko-KR" altLang="en-US" sz="3600" dirty="0"/>
              <a:t>에 객체를 여러 개 넣기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497F894-F0DF-4C6D-BE6D-CBAB23E0EB70}"/>
              </a:ext>
            </a:extLst>
          </p:cNvPr>
          <p:cNvSpPr/>
          <p:nvPr/>
        </p:nvSpPr>
        <p:spPr>
          <a:xfrm>
            <a:off x="0" y="0"/>
            <a:ext cx="28448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85E6D232-45E0-46F1-8F20-33BD40A9B79F}"/>
              </a:ext>
            </a:extLst>
          </p:cNvPr>
          <p:cNvCxnSpPr>
            <a:cxnSpLocks/>
          </p:cNvCxnSpPr>
          <p:nvPr/>
        </p:nvCxnSpPr>
        <p:spPr>
          <a:xfrm>
            <a:off x="284480" y="1016000"/>
            <a:ext cx="1190752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B63D135F-87D1-46BD-B48B-DF877A23DA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5888" y="1198881"/>
            <a:ext cx="8460224" cy="429519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C0FF07C7-32FB-4390-BACB-4E8D50239FE8}"/>
              </a:ext>
            </a:extLst>
          </p:cNvPr>
          <p:cNvSpPr/>
          <p:nvPr/>
        </p:nvSpPr>
        <p:spPr>
          <a:xfrm>
            <a:off x="1155510" y="5756028"/>
            <a:ext cx="988098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dirty="0"/>
              <a:t>리스트 두 개를 처리할 때는 람다 표현식에서 </a:t>
            </a:r>
            <a:r>
              <a:rPr lang="ko-KR" altLang="en-US" dirty="0" err="1"/>
              <a:t>lambda</a:t>
            </a:r>
            <a:r>
              <a:rPr lang="ko-KR" altLang="en-US" dirty="0"/>
              <a:t> </a:t>
            </a:r>
            <a:r>
              <a:rPr lang="ko-KR" altLang="en-US" dirty="0" err="1"/>
              <a:t>x</a:t>
            </a:r>
            <a:r>
              <a:rPr lang="ko-KR" altLang="en-US" dirty="0"/>
              <a:t>, y: </a:t>
            </a:r>
            <a:r>
              <a:rPr lang="ko-KR" altLang="en-US" dirty="0" err="1"/>
              <a:t>x</a:t>
            </a:r>
            <a:r>
              <a:rPr lang="ko-KR" altLang="en-US" dirty="0"/>
              <a:t> * </a:t>
            </a:r>
            <a:r>
              <a:rPr lang="ko-KR" altLang="en-US" dirty="0" err="1"/>
              <a:t>y처럼</a:t>
            </a:r>
            <a:r>
              <a:rPr lang="ko-KR" altLang="en-US" dirty="0"/>
              <a:t> </a:t>
            </a:r>
            <a:r>
              <a:rPr lang="ko-KR" altLang="en-US" b="1" dirty="0"/>
              <a:t>매개변수를 두 개로 지정</a:t>
            </a:r>
          </a:p>
          <a:p>
            <a:pPr algn="ctr"/>
            <a:r>
              <a:rPr lang="ko-KR" altLang="en-US" b="1" dirty="0"/>
              <a:t>리스트 두 개를 콤마로 구분</a:t>
            </a: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44CEC701-55C1-4EA0-A295-6AC944B47D98}"/>
              </a:ext>
            </a:extLst>
          </p:cNvPr>
          <p:cNvCxnSpPr/>
          <p:nvPr/>
        </p:nvCxnSpPr>
        <p:spPr>
          <a:xfrm flipV="1">
            <a:off x="7519916" y="3157182"/>
            <a:ext cx="1933433" cy="3043451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B8DA5907-047F-49AD-8252-DD3D09B875B3}"/>
              </a:ext>
            </a:extLst>
          </p:cNvPr>
          <p:cNvCxnSpPr/>
          <p:nvPr/>
        </p:nvCxnSpPr>
        <p:spPr>
          <a:xfrm flipH="1" flipV="1">
            <a:off x="7183272" y="3102591"/>
            <a:ext cx="2324668" cy="265343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DE4DEB39-8E86-4844-B145-0FA86455B87B}"/>
              </a:ext>
            </a:extLst>
          </p:cNvPr>
          <p:cNvSpPr/>
          <p:nvPr/>
        </p:nvSpPr>
        <p:spPr>
          <a:xfrm>
            <a:off x="9080310" y="2693158"/>
            <a:ext cx="841612" cy="409433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62C2A17-6C38-42E4-9206-F3662CACDE72}"/>
              </a:ext>
            </a:extLst>
          </p:cNvPr>
          <p:cNvSpPr/>
          <p:nvPr/>
        </p:nvSpPr>
        <p:spPr>
          <a:xfrm>
            <a:off x="6678304" y="2693158"/>
            <a:ext cx="841612" cy="40943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48807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608A0146-CC5A-45BA-B8A4-E87BF473C4EF}"/>
              </a:ext>
            </a:extLst>
          </p:cNvPr>
          <p:cNvSpPr txBox="1"/>
          <p:nvPr/>
        </p:nvSpPr>
        <p:spPr>
          <a:xfrm>
            <a:off x="386080" y="209788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2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5C4707-CBF4-4F33-98DF-39B6607C5A71}"/>
              </a:ext>
            </a:extLst>
          </p:cNvPr>
          <p:cNvSpPr txBox="1"/>
          <p:nvPr/>
        </p:nvSpPr>
        <p:spPr>
          <a:xfrm>
            <a:off x="1186299" y="186789"/>
            <a:ext cx="30315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/>
              <a:t>filter </a:t>
            </a:r>
            <a:r>
              <a:rPr lang="ko-KR" altLang="en-US" sz="3600" dirty="0"/>
              <a:t>사용하기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497F894-F0DF-4C6D-BE6D-CBAB23E0EB70}"/>
              </a:ext>
            </a:extLst>
          </p:cNvPr>
          <p:cNvSpPr/>
          <p:nvPr/>
        </p:nvSpPr>
        <p:spPr>
          <a:xfrm>
            <a:off x="0" y="0"/>
            <a:ext cx="28448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85E6D232-45E0-46F1-8F20-33BD40A9B79F}"/>
              </a:ext>
            </a:extLst>
          </p:cNvPr>
          <p:cNvCxnSpPr>
            <a:cxnSpLocks/>
          </p:cNvCxnSpPr>
          <p:nvPr/>
        </p:nvCxnSpPr>
        <p:spPr>
          <a:xfrm>
            <a:off x="284480" y="1016000"/>
            <a:ext cx="1190752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CFE13B3F-8591-4B2D-BB2F-116C7E71DF38}"/>
              </a:ext>
            </a:extLst>
          </p:cNvPr>
          <p:cNvSpPr/>
          <p:nvPr/>
        </p:nvSpPr>
        <p:spPr>
          <a:xfrm>
            <a:off x="1655928" y="1794197"/>
            <a:ext cx="88801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dirty="0" err="1"/>
              <a:t>filter는</a:t>
            </a:r>
            <a:r>
              <a:rPr lang="ko-KR" altLang="en-US" dirty="0"/>
              <a:t> </a:t>
            </a:r>
            <a:r>
              <a:rPr lang="ko-KR" altLang="en-US" b="1" dirty="0"/>
              <a:t>반복 가능한 객체</a:t>
            </a:r>
            <a:r>
              <a:rPr lang="ko-KR" altLang="en-US" dirty="0"/>
              <a:t>에서 </a:t>
            </a:r>
            <a:r>
              <a:rPr lang="ko-KR" altLang="en-US" b="1" dirty="0"/>
              <a:t>특정 조건</a:t>
            </a:r>
            <a:r>
              <a:rPr lang="ko-KR" altLang="en-US" dirty="0"/>
              <a:t>에 맞는 </a:t>
            </a:r>
            <a:r>
              <a:rPr lang="ko-KR" altLang="en-US" b="1" dirty="0"/>
              <a:t>요소</a:t>
            </a:r>
            <a:r>
              <a:rPr lang="ko-KR" altLang="en-US" dirty="0"/>
              <a:t>만 가져온다</a:t>
            </a:r>
          </a:p>
          <a:p>
            <a:pPr algn="ctr"/>
            <a:r>
              <a:rPr lang="ko-KR" altLang="en-US" dirty="0" err="1"/>
              <a:t>filter에</a:t>
            </a:r>
            <a:r>
              <a:rPr lang="ko-KR" altLang="en-US" dirty="0"/>
              <a:t> </a:t>
            </a:r>
            <a:r>
              <a:rPr lang="ko-KR" altLang="en-US" b="1" dirty="0"/>
              <a:t>지정한 함수의 반환 값이 </a:t>
            </a:r>
            <a:r>
              <a:rPr lang="ko-KR" altLang="en-US" b="1" dirty="0" err="1">
                <a:solidFill>
                  <a:srgbClr val="0070C0"/>
                </a:solidFill>
              </a:rPr>
              <a:t>True</a:t>
            </a:r>
            <a:r>
              <a:rPr lang="ko-KR" altLang="en-US" b="1" dirty="0" err="1"/>
              <a:t>일</a:t>
            </a:r>
            <a:r>
              <a:rPr lang="ko-KR" altLang="en-US" b="1" dirty="0"/>
              <a:t> 때만 해당 요소를 가져온다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3E617AC-716F-4508-ABA3-F9C8C68B914D}"/>
              </a:ext>
            </a:extLst>
          </p:cNvPr>
          <p:cNvSpPr/>
          <p:nvPr/>
        </p:nvSpPr>
        <p:spPr>
          <a:xfrm>
            <a:off x="5446625" y="1086311"/>
            <a:ext cx="129875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000" b="1" dirty="0"/>
              <a:t>filter</a:t>
            </a:r>
            <a:endParaRPr lang="ko-KR" altLang="en-US" sz="4000" b="1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0EB3D09-5469-481B-9D20-CA271F4DFA00}"/>
              </a:ext>
            </a:extLst>
          </p:cNvPr>
          <p:cNvSpPr/>
          <p:nvPr/>
        </p:nvSpPr>
        <p:spPr>
          <a:xfrm>
            <a:off x="4573786" y="2743603"/>
            <a:ext cx="3044423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ko-KR" altLang="en-US" b="1" dirty="0" err="1"/>
              <a:t>filter</a:t>
            </a:r>
            <a:r>
              <a:rPr lang="ko-KR" altLang="en-US" b="1" dirty="0"/>
              <a:t>(함수, 반복가능한객체)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853D9D7-22AF-44F5-AA7D-F7E9BFDC9B51}"/>
              </a:ext>
            </a:extLst>
          </p:cNvPr>
          <p:cNvSpPr/>
          <p:nvPr/>
        </p:nvSpPr>
        <p:spPr>
          <a:xfrm>
            <a:off x="4182654" y="6173480"/>
            <a:ext cx="38266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b="1" dirty="0" err="1"/>
              <a:t>def로</a:t>
            </a:r>
            <a:r>
              <a:rPr lang="ko-KR" altLang="en-US" b="1" dirty="0"/>
              <a:t> 함수를 만들어서 </a:t>
            </a:r>
            <a:r>
              <a:rPr lang="ko-KR" altLang="en-US" b="1" dirty="0" err="1"/>
              <a:t>filter를</a:t>
            </a:r>
            <a:r>
              <a:rPr lang="ko-KR" altLang="en-US" b="1" dirty="0"/>
              <a:t> 사용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D160F46-ED07-43A9-8211-3918E686E6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098" y="3574600"/>
            <a:ext cx="5093804" cy="2598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6017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608A0146-CC5A-45BA-B8A4-E87BF473C4EF}"/>
              </a:ext>
            </a:extLst>
          </p:cNvPr>
          <p:cNvSpPr txBox="1"/>
          <p:nvPr/>
        </p:nvSpPr>
        <p:spPr>
          <a:xfrm>
            <a:off x="386080" y="209788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2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5C4707-CBF4-4F33-98DF-39B6607C5A71}"/>
              </a:ext>
            </a:extLst>
          </p:cNvPr>
          <p:cNvSpPr txBox="1"/>
          <p:nvPr/>
        </p:nvSpPr>
        <p:spPr>
          <a:xfrm>
            <a:off x="1186299" y="186789"/>
            <a:ext cx="60580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/>
              <a:t>람다 표현식과 </a:t>
            </a:r>
            <a:r>
              <a:rPr lang="en-US" altLang="ko-KR" sz="3600" dirty="0"/>
              <a:t>filter </a:t>
            </a:r>
            <a:r>
              <a:rPr lang="ko-KR" altLang="en-US" sz="3600" dirty="0"/>
              <a:t>사용하기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497F894-F0DF-4C6D-BE6D-CBAB23E0EB70}"/>
              </a:ext>
            </a:extLst>
          </p:cNvPr>
          <p:cNvSpPr/>
          <p:nvPr/>
        </p:nvSpPr>
        <p:spPr>
          <a:xfrm>
            <a:off x="0" y="0"/>
            <a:ext cx="28448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85E6D232-45E0-46F1-8F20-33BD40A9B79F}"/>
              </a:ext>
            </a:extLst>
          </p:cNvPr>
          <p:cNvCxnSpPr>
            <a:cxnSpLocks/>
          </p:cNvCxnSpPr>
          <p:nvPr/>
        </p:nvCxnSpPr>
        <p:spPr>
          <a:xfrm>
            <a:off x="284480" y="1016000"/>
            <a:ext cx="1190752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858E34-A544-4CB9-8452-3E53E96D3A08}"/>
              </a:ext>
            </a:extLst>
          </p:cNvPr>
          <p:cNvSpPr/>
          <p:nvPr/>
        </p:nvSpPr>
        <p:spPr>
          <a:xfrm>
            <a:off x="3200817" y="1270000"/>
            <a:ext cx="579036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800" b="1" dirty="0" err="1"/>
              <a:t>f를</a:t>
            </a:r>
            <a:r>
              <a:rPr lang="ko-KR" altLang="en-US" sz="2800" b="1" dirty="0"/>
              <a:t> 람다 표현식으로 만들어서 </a:t>
            </a:r>
            <a:r>
              <a:rPr lang="ko-KR" altLang="en-US" sz="2800" b="1" dirty="0" err="1"/>
              <a:t>filter</a:t>
            </a:r>
            <a:endParaRPr lang="ko-KR" altLang="en-US" sz="2800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73D21AD-335B-4D63-B26A-C9BA1049FE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8697" y="2093305"/>
            <a:ext cx="10394606" cy="3857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5949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608A0146-CC5A-45BA-B8A4-E87BF473C4EF}"/>
              </a:ext>
            </a:extLst>
          </p:cNvPr>
          <p:cNvSpPr txBox="1"/>
          <p:nvPr/>
        </p:nvSpPr>
        <p:spPr>
          <a:xfrm>
            <a:off x="386080" y="209788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2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5C4707-CBF4-4F33-98DF-39B6607C5A71}"/>
              </a:ext>
            </a:extLst>
          </p:cNvPr>
          <p:cNvSpPr txBox="1"/>
          <p:nvPr/>
        </p:nvSpPr>
        <p:spPr>
          <a:xfrm>
            <a:off x="1186299" y="186789"/>
            <a:ext cx="35702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/>
              <a:t>reduce </a:t>
            </a:r>
            <a:r>
              <a:rPr lang="ko-KR" altLang="en-US" sz="3600" dirty="0"/>
              <a:t>사용하기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497F894-F0DF-4C6D-BE6D-CBAB23E0EB70}"/>
              </a:ext>
            </a:extLst>
          </p:cNvPr>
          <p:cNvSpPr/>
          <p:nvPr/>
        </p:nvSpPr>
        <p:spPr>
          <a:xfrm>
            <a:off x="0" y="0"/>
            <a:ext cx="28448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85E6D232-45E0-46F1-8F20-33BD40A9B79F}"/>
              </a:ext>
            </a:extLst>
          </p:cNvPr>
          <p:cNvCxnSpPr>
            <a:cxnSpLocks/>
          </p:cNvCxnSpPr>
          <p:nvPr/>
        </p:nvCxnSpPr>
        <p:spPr>
          <a:xfrm>
            <a:off x="284480" y="1016000"/>
            <a:ext cx="1190752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926CECB9-3731-43C1-8E09-926A603BCA32}"/>
              </a:ext>
            </a:extLst>
          </p:cNvPr>
          <p:cNvSpPr/>
          <p:nvPr/>
        </p:nvSpPr>
        <p:spPr>
          <a:xfrm>
            <a:off x="4547131" y="2315085"/>
            <a:ext cx="3382218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R" altLang="en-US" b="1" dirty="0" err="1"/>
              <a:t>from</a:t>
            </a:r>
            <a:r>
              <a:rPr lang="ko-KR" altLang="en-US" b="1" dirty="0"/>
              <a:t> </a:t>
            </a:r>
            <a:r>
              <a:rPr lang="ko-KR" altLang="en-US" b="1" dirty="0" err="1"/>
              <a:t>functools</a:t>
            </a:r>
            <a:r>
              <a:rPr lang="ko-KR" altLang="en-US" b="1" dirty="0"/>
              <a:t> </a:t>
            </a:r>
            <a:r>
              <a:rPr lang="ko-KR" altLang="en-US" b="1" dirty="0" err="1"/>
              <a:t>import</a:t>
            </a:r>
            <a:r>
              <a:rPr lang="ko-KR" altLang="en-US" b="1" dirty="0"/>
              <a:t> </a:t>
            </a:r>
            <a:r>
              <a:rPr lang="ko-KR" altLang="en-US" b="1" dirty="0" err="1"/>
              <a:t>reduce</a:t>
            </a:r>
            <a:endParaRPr lang="ko-KR" altLang="en-US" b="1" dirty="0"/>
          </a:p>
          <a:p>
            <a:r>
              <a:rPr lang="ko-KR" altLang="en-US" b="1" dirty="0" err="1"/>
              <a:t>reduce</a:t>
            </a:r>
            <a:r>
              <a:rPr lang="ko-KR" altLang="en-US" b="1" dirty="0"/>
              <a:t>(함수, 반복가능한객체)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ABC6EC0-A644-4324-B53F-87C8C78571FA}"/>
              </a:ext>
            </a:extLst>
          </p:cNvPr>
          <p:cNvSpPr/>
          <p:nvPr/>
        </p:nvSpPr>
        <p:spPr>
          <a:xfrm>
            <a:off x="5162891" y="1170058"/>
            <a:ext cx="186621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4000" b="1" dirty="0" err="1"/>
              <a:t>reduce</a:t>
            </a:r>
            <a:endParaRPr lang="ko-KR" altLang="en-US" sz="4000" b="1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94C1BFE-3F27-4550-B793-D73BF0F7F6D8}"/>
              </a:ext>
            </a:extLst>
          </p:cNvPr>
          <p:cNvSpPr/>
          <p:nvPr/>
        </p:nvSpPr>
        <p:spPr>
          <a:xfrm>
            <a:off x="500418" y="1776308"/>
            <a:ext cx="111911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dirty="0" err="1"/>
              <a:t>reduce는</a:t>
            </a:r>
            <a:r>
              <a:rPr lang="ko-KR" altLang="en-US" dirty="0"/>
              <a:t> </a:t>
            </a:r>
            <a:r>
              <a:rPr lang="ko-KR" altLang="en-US" b="1" dirty="0"/>
              <a:t>반복 가능한 객체</a:t>
            </a:r>
            <a:r>
              <a:rPr lang="ko-KR" altLang="en-US" dirty="0"/>
              <a:t>의 각 요소를 </a:t>
            </a:r>
            <a:r>
              <a:rPr lang="ko-KR" altLang="en-US" b="1" dirty="0"/>
              <a:t>지정된 함수로 처리한 뒤 </a:t>
            </a:r>
            <a:r>
              <a:rPr lang="ko-KR" altLang="en-US" b="1" dirty="0">
                <a:solidFill>
                  <a:srgbClr val="0070C0"/>
                </a:solidFill>
              </a:rPr>
              <a:t>이전 결과와 누적</a:t>
            </a:r>
            <a:r>
              <a:rPr lang="ko-KR" altLang="en-US" b="1" dirty="0"/>
              <a:t>해서 반환</a:t>
            </a:r>
            <a:r>
              <a:rPr lang="ko-KR" altLang="en-US" dirty="0"/>
              <a:t>하는 함수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02BC134-215A-4145-8D52-E21219ACA6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5055" y="3282318"/>
            <a:ext cx="3727960" cy="3303178"/>
          </a:xfrm>
          <a:prstGeom prst="rect">
            <a:avLst/>
          </a:prstGeom>
        </p:spPr>
      </p:pic>
      <p:pic>
        <p:nvPicPr>
          <p:cNvPr id="2050" name="Picture 2" descr="https://dojang.io/pluginfile.php/13855/mod_page/content/3/032004.png">
            <a:extLst>
              <a:ext uri="{FF2B5EF4-FFF2-40B4-BE49-F238E27FC236}">
                <a16:creationId xmlns:a16="http://schemas.microsoft.com/office/drawing/2014/main" id="{4F4AAD34-F203-4665-B068-280C99562C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88" t="20365" r="31592" b="32338"/>
          <a:stretch/>
        </p:blipFill>
        <p:spPr bwMode="auto">
          <a:xfrm>
            <a:off x="6473590" y="3193817"/>
            <a:ext cx="3293660" cy="3243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6FED6AD7-211B-47ED-9894-F7EBFB5D84A4}"/>
              </a:ext>
            </a:extLst>
          </p:cNvPr>
          <p:cNvSpPr/>
          <p:nvPr/>
        </p:nvSpPr>
        <p:spPr>
          <a:xfrm>
            <a:off x="5695664" y="4691591"/>
            <a:ext cx="777926" cy="484632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77908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608A0146-CC5A-45BA-B8A4-E87BF473C4EF}"/>
              </a:ext>
            </a:extLst>
          </p:cNvPr>
          <p:cNvSpPr txBox="1"/>
          <p:nvPr/>
        </p:nvSpPr>
        <p:spPr>
          <a:xfrm>
            <a:off x="386080" y="209788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2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5C4707-CBF4-4F33-98DF-39B6607C5A71}"/>
              </a:ext>
            </a:extLst>
          </p:cNvPr>
          <p:cNvSpPr txBox="1"/>
          <p:nvPr/>
        </p:nvSpPr>
        <p:spPr>
          <a:xfrm>
            <a:off x="1186299" y="186789"/>
            <a:ext cx="76482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/>
              <a:t>람다 표현식과 </a:t>
            </a:r>
            <a:r>
              <a:rPr lang="en-US" altLang="ko-KR" sz="3600" dirty="0"/>
              <a:t>reduce </a:t>
            </a:r>
            <a:r>
              <a:rPr lang="ko-KR" altLang="en-US" sz="3600" dirty="0"/>
              <a:t>함수 활용하기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497F894-F0DF-4C6D-BE6D-CBAB23E0EB70}"/>
              </a:ext>
            </a:extLst>
          </p:cNvPr>
          <p:cNvSpPr/>
          <p:nvPr/>
        </p:nvSpPr>
        <p:spPr>
          <a:xfrm>
            <a:off x="0" y="0"/>
            <a:ext cx="28448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85E6D232-45E0-46F1-8F20-33BD40A9B79F}"/>
              </a:ext>
            </a:extLst>
          </p:cNvPr>
          <p:cNvCxnSpPr>
            <a:cxnSpLocks/>
          </p:cNvCxnSpPr>
          <p:nvPr/>
        </p:nvCxnSpPr>
        <p:spPr>
          <a:xfrm>
            <a:off x="284480" y="1016000"/>
            <a:ext cx="1190752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4CB2337D-CF0E-4380-90B7-63F4EBEB51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4766" y="1198881"/>
            <a:ext cx="6866948" cy="5303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3989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608A0146-CC5A-45BA-B8A4-E87BF473C4EF}"/>
              </a:ext>
            </a:extLst>
          </p:cNvPr>
          <p:cNvSpPr txBox="1"/>
          <p:nvPr/>
        </p:nvSpPr>
        <p:spPr>
          <a:xfrm>
            <a:off x="386080" y="209788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2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5C4707-CBF4-4F33-98DF-39B6607C5A71}"/>
              </a:ext>
            </a:extLst>
          </p:cNvPr>
          <p:cNvSpPr txBox="1"/>
          <p:nvPr/>
        </p:nvSpPr>
        <p:spPr>
          <a:xfrm>
            <a:off x="1186299" y="186789"/>
            <a:ext cx="99054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/>
              <a:t>람다 표현식과 </a:t>
            </a:r>
            <a:r>
              <a:rPr lang="en-US" altLang="ko-KR" sz="3600" dirty="0"/>
              <a:t>map, filter, reduce </a:t>
            </a:r>
            <a:r>
              <a:rPr lang="ko-KR" altLang="en-US" sz="3600" dirty="0"/>
              <a:t>함수 활용하기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497F894-F0DF-4C6D-BE6D-CBAB23E0EB70}"/>
              </a:ext>
            </a:extLst>
          </p:cNvPr>
          <p:cNvSpPr/>
          <p:nvPr/>
        </p:nvSpPr>
        <p:spPr>
          <a:xfrm>
            <a:off x="0" y="0"/>
            <a:ext cx="28448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85E6D232-45E0-46F1-8F20-33BD40A9B79F}"/>
              </a:ext>
            </a:extLst>
          </p:cNvPr>
          <p:cNvCxnSpPr>
            <a:cxnSpLocks/>
          </p:cNvCxnSpPr>
          <p:nvPr/>
        </p:nvCxnSpPr>
        <p:spPr>
          <a:xfrm>
            <a:off x="284480" y="1016000"/>
            <a:ext cx="1190752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167E55E7-A570-4947-AEEB-48E702D889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156" y="3715930"/>
            <a:ext cx="5631038" cy="44214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0BB90AF-BC41-4743-A501-7E75F79BB0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4981" y="3709660"/>
            <a:ext cx="4787502" cy="45468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AD370DD7-6946-400C-8BF1-576D85FE23ED}"/>
              </a:ext>
            </a:extLst>
          </p:cNvPr>
          <p:cNvSpPr/>
          <p:nvPr/>
        </p:nvSpPr>
        <p:spPr>
          <a:xfrm>
            <a:off x="2129051" y="2364908"/>
            <a:ext cx="793389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b="1" dirty="0"/>
              <a:t>리스트(</a:t>
            </a:r>
            <a:r>
              <a:rPr lang="ko-KR" altLang="en-US" b="1" dirty="0" err="1"/>
              <a:t>딕셔너리</a:t>
            </a:r>
            <a:r>
              <a:rPr lang="ko-KR" altLang="en-US" b="1" dirty="0"/>
              <a:t>, 세트) 표현식으로 처리할 수 있는 경우에는 </a:t>
            </a:r>
            <a:r>
              <a:rPr lang="ko-KR" altLang="en-US" b="1" dirty="0" err="1"/>
              <a:t>map</a:t>
            </a:r>
            <a:r>
              <a:rPr lang="ko-KR" altLang="en-US" b="1" dirty="0"/>
              <a:t>, </a:t>
            </a:r>
            <a:r>
              <a:rPr lang="ko-KR" altLang="en-US" b="1" dirty="0" err="1"/>
              <a:t>filter와</a:t>
            </a:r>
            <a:r>
              <a:rPr lang="ko-KR" altLang="en-US" b="1" dirty="0"/>
              <a:t> </a:t>
            </a:r>
            <a:endParaRPr lang="en-US" altLang="ko-KR" b="1" dirty="0"/>
          </a:p>
          <a:p>
            <a:pPr algn="ctr"/>
            <a:r>
              <a:rPr lang="ko-KR" altLang="en-US" b="1" dirty="0"/>
              <a:t>람다 표현식 대신 리스트 표현식을 사용하는 것이 좋다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0AAFA09-68E3-4EEC-800A-7C4881430820}"/>
              </a:ext>
            </a:extLst>
          </p:cNvPr>
          <p:cNvSpPr/>
          <p:nvPr/>
        </p:nvSpPr>
        <p:spPr>
          <a:xfrm>
            <a:off x="1034358" y="4948569"/>
            <a:ext cx="1012328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3200" b="1" dirty="0"/>
              <a:t>리스트 표현식이 좀 더 알아보기 쉽고 속도도 더 빠르다</a:t>
            </a:r>
          </a:p>
        </p:txBody>
      </p:sp>
    </p:spTree>
    <p:extLst>
      <p:ext uri="{BB962C8B-B14F-4D97-AF65-F5344CB8AC3E}">
        <p14:creationId xmlns:p14="http://schemas.microsoft.com/office/powerpoint/2010/main" val="24049657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608A0146-CC5A-45BA-B8A4-E87BF473C4EF}"/>
              </a:ext>
            </a:extLst>
          </p:cNvPr>
          <p:cNvSpPr txBox="1"/>
          <p:nvPr/>
        </p:nvSpPr>
        <p:spPr>
          <a:xfrm>
            <a:off x="386080" y="209788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2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5C4707-CBF4-4F33-98DF-39B6607C5A71}"/>
              </a:ext>
            </a:extLst>
          </p:cNvPr>
          <p:cNvSpPr txBox="1"/>
          <p:nvPr/>
        </p:nvSpPr>
        <p:spPr>
          <a:xfrm>
            <a:off x="1186299" y="186789"/>
            <a:ext cx="99054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/>
              <a:t>람다 표현식과 </a:t>
            </a:r>
            <a:r>
              <a:rPr lang="en-US" altLang="ko-KR" sz="3600" dirty="0"/>
              <a:t>map, filter, reduce </a:t>
            </a:r>
            <a:r>
              <a:rPr lang="ko-KR" altLang="en-US" sz="3600" dirty="0"/>
              <a:t>함수 활용하기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497F894-F0DF-4C6D-BE6D-CBAB23E0EB70}"/>
              </a:ext>
            </a:extLst>
          </p:cNvPr>
          <p:cNvSpPr/>
          <p:nvPr/>
        </p:nvSpPr>
        <p:spPr>
          <a:xfrm>
            <a:off x="0" y="0"/>
            <a:ext cx="28448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85E6D232-45E0-46F1-8F20-33BD40A9B79F}"/>
              </a:ext>
            </a:extLst>
          </p:cNvPr>
          <p:cNvCxnSpPr>
            <a:cxnSpLocks/>
          </p:cNvCxnSpPr>
          <p:nvPr/>
        </p:nvCxnSpPr>
        <p:spPr>
          <a:xfrm>
            <a:off x="284480" y="1016000"/>
            <a:ext cx="1190752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66E8FF89-3043-423E-92CA-46A6631E3356}"/>
              </a:ext>
            </a:extLst>
          </p:cNvPr>
          <p:cNvSpPr/>
          <p:nvPr/>
        </p:nvSpPr>
        <p:spPr>
          <a:xfrm>
            <a:off x="932597" y="1787057"/>
            <a:ext cx="1032680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b="1" dirty="0" err="1"/>
              <a:t>for</a:t>
            </a:r>
            <a:r>
              <a:rPr lang="ko-KR" altLang="en-US" b="1" dirty="0"/>
              <a:t>, </a:t>
            </a:r>
            <a:r>
              <a:rPr lang="ko-KR" altLang="en-US" b="1" dirty="0" err="1"/>
              <a:t>while</a:t>
            </a:r>
            <a:r>
              <a:rPr lang="ko-KR" altLang="en-US" b="1" dirty="0"/>
              <a:t> 반복문</a:t>
            </a:r>
            <a:r>
              <a:rPr lang="ko-KR" altLang="en-US" dirty="0"/>
              <a:t>으로 처리할 수 있는 경우에도 </a:t>
            </a:r>
            <a:r>
              <a:rPr lang="ko-KR" altLang="en-US" b="1" dirty="0" err="1"/>
              <a:t>reduce</a:t>
            </a:r>
            <a:r>
              <a:rPr lang="ko-KR" altLang="en-US" b="1" dirty="0"/>
              <a:t> 대신 </a:t>
            </a:r>
            <a:r>
              <a:rPr lang="ko-KR" altLang="en-US" b="1" dirty="0" err="1"/>
              <a:t>for</a:t>
            </a:r>
            <a:r>
              <a:rPr lang="ko-KR" altLang="en-US" b="1" dirty="0"/>
              <a:t>, </a:t>
            </a:r>
            <a:r>
              <a:rPr lang="ko-KR" altLang="en-US" b="1" dirty="0" err="1"/>
              <a:t>while을</a:t>
            </a:r>
            <a:r>
              <a:rPr lang="ko-KR" altLang="en-US" b="1" dirty="0"/>
              <a:t> 사용하는 것이 좋다</a:t>
            </a:r>
          </a:p>
          <a:p>
            <a:pPr algn="ctr"/>
            <a:r>
              <a:rPr lang="ko-KR" altLang="en-US" b="1" dirty="0" err="1"/>
              <a:t>reduce는</a:t>
            </a:r>
            <a:r>
              <a:rPr lang="ko-KR" altLang="en-US" b="1" dirty="0"/>
              <a:t> 코드가 조금만 복잡해져도 의미하는 바를 한 눈에 알아보기가 힘들기 때문이다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0BC0580-27F9-4054-A3C5-2EAC35D26B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2209" y="3298566"/>
            <a:ext cx="4110590" cy="84319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408D82B-0796-4BFA-BB55-54D56044E2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7161" y="3788074"/>
            <a:ext cx="4080178" cy="46385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8519E8F-5130-4005-B004-9891B00259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7162" y="3256313"/>
            <a:ext cx="4925682" cy="463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6445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608A0146-CC5A-45BA-B8A4-E87BF473C4EF}"/>
              </a:ext>
            </a:extLst>
          </p:cNvPr>
          <p:cNvSpPr txBox="1"/>
          <p:nvPr/>
        </p:nvSpPr>
        <p:spPr>
          <a:xfrm>
            <a:off x="386080" y="209788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1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5C4707-CBF4-4F33-98DF-39B6607C5A71}"/>
              </a:ext>
            </a:extLst>
          </p:cNvPr>
          <p:cNvSpPr txBox="1"/>
          <p:nvPr/>
        </p:nvSpPr>
        <p:spPr>
          <a:xfrm>
            <a:off x="1186299" y="186789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/>
              <a:t>문제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497F894-F0DF-4C6D-BE6D-CBAB23E0EB70}"/>
              </a:ext>
            </a:extLst>
          </p:cNvPr>
          <p:cNvSpPr/>
          <p:nvPr/>
        </p:nvSpPr>
        <p:spPr>
          <a:xfrm>
            <a:off x="0" y="0"/>
            <a:ext cx="28448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85E6D232-45E0-46F1-8F20-33BD40A9B79F}"/>
              </a:ext>
            </a:extLst>
          </p:cNvPr>
          <p:cNvCxnSpPr>
            <a:cxnSpLocks/>
          </p:cNvCxnSpPr>
          <p:nvPr/>
        </p:nvCxnSpPr>
        <p:spPr>
          <a:xfrm>
            <a:off x="284480" y="1016000"/>
            <a:ext cx="1190752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9FFE9E84-3A72-4EAB-AB4A-E316294EED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079" y="1125603"/>
            <a:ext cx="5965065" cy="562092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B7C4F9B-56C8-4578-9936-EB141978DF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9187" y="3772503"/>
            <a:ext cx="6810425" cy="404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0412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건물, 벤치, 실내, 천장이(가) 표시된 사진&#10;&#10;자동 생성된 설명">
            <a:extLst>
              <a:ext uri="{FF2B5EF4-FFF2-40B4-BE49-F238E27FC236}">
                <a16:creationId xmlns:a16="http://schemas.microsoft.com/office/drawing/2014/main" id="{D3190EEB-BC58-4B30-984B-0DE9DF49270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64" b="1243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6D4C55E0-AEBD-4CCA-8F6B-77110CED3830}"/>
              </a:ext>
            </a:extLst>
          </p:cNvPr>
          <p:cNvGrpSpPr/>
          <p:nvPr/>
        </p:nvGrpSpPr>
        <p:grpSpPr>
          <a:xfrm>
            <a:off x="0" y="985520"/>
            <a:ext cx="6096000" cy="2001520"/>
            <a:chOff x="0" y="985520"/>
            <a:chExt cx="6096000" cy="2001520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D5C4D9EE-68F5-4CDA-92BB-CDABBA258AAD}"/>
                </a:ext>
              </a:extLst>
            </p:cNvPr>
            <p:cNvSpPr/>
            <p:nvPr/>
          </p:nvSpPr>
          <p:spPr>
            <a:xfrm>
              <a:off x="0" y="985520"/>
              <a:ext cx="6096000" cy="2001520"/>
            </a:xfrm>
            <a:prstGeom prst="rect">
              <a:avLst/>
            </a:prstGeom>
            <a:solidFill>
              <a:srgbClr val="F8D0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72BEC5D-0D1F-4DC7-8ABB-355112FA7DB3}"/>
                </a:ext>
              </a:extLst>
            </p:cNvPr>
            <p:cNvSpPr txBox="1"/>
            <p:nvPr/>
          </p:nvSpPr>
          <p:spPr>
            <a:xfrm>
              <a:off x="335280" y="1864360"/>
              <a:ext cx="566052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람다 표현식 사용하기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7AFB07D-F3EE-4C69-8360-99FE22ADDE34}"/>
                </a:ext>
              </a:extLst>
            </p:cNvPr>
            <p:cNvSpPr txBox="1"/>
            <p:nvPr/>
          </p:nvSpPr>
          <p:spPr>
            <a:xfrm>
              <a:off x="335280" y="1186934"/>
              <a:ext cx="8002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1</a:t>
              </a:r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1F8A23A-241E-4FD0-8A08-F6D29F34E427}"/>
                </a:ext>
              </a:extLst>
            </p:cNvPr>
            <p:cNvSpPr txBox="1"/>
            <p:nvPr/>
          </p:nvSpPr>
          <p:spPr>
            <a:xfrm>
              <a:off x="335280" y="1502053"/>
              <a:ext cx="154401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lambda</a:t>
              </a:r>
              <a:endParaRPr lang="ko-KR" altLang="en-US" sz="2000" b="1" spc="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396409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608A0146-CC5A-45BA-B8A4-E87BF473C4EF}"/>
              </a:ext>
            </a:extLst>
          </p:cNvPr>
          <p:cNvSpPr txBox="1"/>
          <p:nvPr/>
        </p:nvSpPr>
        <p:spPr>
          <a:xfrm>
            <a:off x="386080" y="209788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1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5C4707-CBF4-4F33-98DF-39B6607C5A71}"/>
              </a:ext>
            </a:extLst>
          </p:cNvPr>
          <p:cNvSpPr txBox="1"/>
          <p:nvPr/>
        </p:nvSpPr>
        <p:spPr>
          <a:xfrm>
            <a:off x="1186299" y="186789"/>
            <a:ext cx="26212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/>
              <a:t>람다 표현식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497F894-F0DF-4C6D-BE6D-CBAB23E0EB70}"/>
              </a:ext>
            </a:extLst>
          </p:cNvPr>
          <p:cNvSpPr/>
          <p:nvPr/>
        </p:nvSpPr>
        <p:spPr>
          <a:xfrm>
            <a:off x="0" y="0"/>
            <a:ext cx="28448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85E6D232-45E0-46F1-8F20-33BD40A9B79F}"/>
              </a:ext>
            </a:extLst>
          </p:cNvPr>
          <p:cNvCxnSpPr>
            <a:cxnSpLocks/>
          </p:cNvCxnSpPr>
          <p:nvPr/>
        </p:nvCxnSpPr>
        <p:spPr>
          <a:xfrm>
            <a:off x="284480" y="1016000"/>
            <a:ext cx="1190752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05A701D0-2513-4C3B-A9C3-A4667E884336}"/>
              </a:ext>
            </a:extLst>
          </p:cNvPr>
          <p:cNvSpPr/>
          <p:nvPr/>
        </p:nvSpPr>
        <p:spPr>
          <a:xfrm>
            <a:off x="4785385" y="1129715"/>
            <a:ext cx="26212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3600" b="1" dirty="0"/>
              <a:t>람다 표현식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807EEA8-E997-4CDE-AA2B-AEA301EE2708}"/>
              </a:ext>
            </a:extLst>
          </p:cNvPr>
          <p:cNvSpPr/>
          <p:nvPr/>
        </p:nvSpPr>
        <p:spPr>
          <a:xfrm>
            <a:off x="1715069" y="1776046"/>
            <a:ext cx="87618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dirty="0" err="1"/>
              <a:t>lambda에</a:t>
            </a:r>
            <a:r>
              <a:rPr lang="ko-KR" altLang="en-US" dirty="0"/>
              <a:t> 매개변수를 지정하고 :(콜론) 뒤에 반환 값으로 사용할 식을 지정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6BF178F-CAA4-48CF-AB51-4FB7200A4AC9}"/>
              </a:ext>
            </a:extLst>
          </p:cNvPr>
          <p:cNvSpPr/>
          <p:nvPr/>
        </p:nvSpPr>
        <p:spPr>
          <a:xfrm>
            <a:off x="4804621" y="2291590"/>
            <a:ext cx="2582758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ctr"/>
            <a:r>
              <a:rPr lang="ko-KR" altLang="en-US" b="1" dirty="0" err="1"/>
              <a:t>lambda</a:t>
            </a:r>
            <a:r>
              <a:rPr lang="ko-KR" altLang="en-US" b="1" dirty="0"/>
              <a:t> 매개변수들: 식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DBBCBB2A-46E6-4B9F-A447-03A4317E47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6096" y="5083873"/>
            <a:ext cx="2843233" cy="1709750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D96AC2DD-96E6-459D-A1F8-D890A8ECC478}"/>
              </a:ext>
            </a:extLst>
          </p:cNvPr>
          <p:cNvSpPr/>
          <p:nvPr/>
        </p:nvSpPr>
        <p:spPr>
          <a:xfrm>
            <a:off x="1806054" y="2791709"/>
            <a:ext cx="85798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dirty="0"/>
              <a:t>람다 표현식을 </a:t>
            </a:r>
            <a:r>
              <a:rPr lang="ko-KR" altLang="en-US" b="1" dirty="0"/>
              <a:t>익명 함수(</a:t>
            </a:r>
            <a:r>
              <a:rPr lang="ko-KR" altLang="en-US" b="1" dirty="0" err="1"/>
              <a:t>anonymous</a:t>
            </a:r>
            <a:r>
              <a:rPr lang="ko-KR" altLang="en-US" b="1" dirty="0"/>
              <a:t> </a:t>
            </a:r>
            <a:r>
              <a:rPr lang="ko-KR" altLang="en-US" b="1" dirty="0" err="1"/>
              <a:t>function</a:t>
            </a:r>
            <a:r>
              <a:rPr lang="ko-KR" altLang="en-US" b="1" dirty="0"/>
              <a:t>)</a:t>
            </a:r>
            <a:r>
              <a:rPr lang="ko-KR" altLang="en-US" dirty="0"/>
              <a:t>로 부르기도 한다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206D689-6BB5-4BCA-A9AF-5526DDFFFD81}"/>
              </a:ext>
            </a:extLst>
          </p:cNvPr>
          <p:cNvSpPr/>
          <p:nvPr/>
        </p:nvSpPr>
        <p:spPr>
          <a:xfrm>
            <a:off x="982639" y="4649984"/>
            <a:ext cx="1022672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b="1" dirty="0" err="1"/>
              <a:t>lambda로</a:t>
            </a:r>
            <a:r>
              <a:rPr lang="ko-KR" altLang="en-US" b="1" dirty="0"/>
              <a:t> 만든 익명 함수를 호출</a:t>
            </a:r>
            <a:r>
              <a:rPr lang="ko-KR" altLang="en-US" dirty="0"/>
              <a:t>하려면 다음과 같이 </a:t>
            </a:r>
            <a:r>
              <a:rPr lang="ko-KR" altLang="en-US" b="1" dirty="0"/>
              <a:t>람다 표현식을 변수</a:t>
            </a:r>
            <a:r>
              <a:rPr lang="ko-KR" altLang="en-US" dirty="0"/>
              <a:t>에 할당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2D6FC911-9CF7-40ED-9C1C-0D17F57605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3993" y="5333906"/>
            <a:ext cx="3067072" cy="1209684"/>
          </a:xfrm>
          <a:prstGeom prst="rect">
            <a:avLst/>
          </a:prstGeom>
        </p:spPr>
      </p:pic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BE579D53-C3ED-43AB-8A74-DE0FD68800CA}"/>
              </a:ext>
            </a:extLst>
          </p:cNvPr>
          <p:cNvSpPr/>
          <p:nvPr/>
        </p:nvSpPr>
        <p:spPr>
          <a:xfrm>
            <a:off x="5606796" y="5696432"/>
            <a:ext cx="978408" cy="484632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419D135C-A366-4D7F-9F9D-D3A62AF78C58}"/>
              </a:ext>
            </a:extLst>
          </p:cNvPr>
          <p:cNvGrpSpPr/>
          <p:nvPr/>
        </p:nvGrpSpPr>
        <p:grpSpPr>
          <a:xfrm>
            <a:off x="691487" y="3155941"/>
            <a:ext cx="10740788" cy="1053267"/>
            <a:chOff x="691487" y="3291828"/>
            <a:chExt cx="10740788" cy="1053267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4E5D6EE9-5C2C-49D5-8A5A-309EAB70D05E}"/>
                </a:ext>
              </a:extLst>
            </p:cNvPr>
            <p:cNvSpPr/>
            <p:nvPr/>
          </p:nvSpPr>
          <p:spPr>
            <a:xfrm>
              <a:off x="691487" y="3291828"/>
              <a:ext cx="10740788" cy="773336"/>
            </a:xfrm>
            <a:prstGeom prst="rect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07B012B-0947-4E10-B4EB-7E319B0A5FB7}"/>
                </a:ext>
              </a:extLst>
            </p:cNvPr>
            <p:cNvSpPr txBox="1"/>
            <p:nvPr/>
          </p:nvSpPr>
          <p:spPr>
            <a:xfrm>
              <a:off x="735615" y="3354276"/>
              <a:ext cx="174278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def hello (x):</a:t>
              </a:r>
            </a:p>
            <a:p>
              <a:r>
                <a:rPr lang="en-US" altLang="ko-KR" dirty="0"/>
                <a:t>    return x + 10</a:t>
              </a:r>
              <a:endParaRPr lang="ko-KR" altLang="en-US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EF881627-4596-4464-BB99-49CAAF7F6354}"/>
                </a:ext>
              </a:extLst>
            </p:cNvPr>
            <p:cNvSpPr txBox="1"/>
            <p:nvPr/>
          </p:nvSpPr>
          <p:spPr>
            <a:xfrm>
              <a:off x="3060326" y="3460164"/>
              <a:ext cx="27045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lambda (x): return x + 10</a:t>
              </a:r>
              <a:endParaRPr lang="ko-KR" altLang="en-US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49536D2-BF49-40BF-B49B-F1750C9ED182}"/>
                </a:ext>
              </a:extLst>
            </p:cNvPr>
            <p:cNvSpPr txBox="1"/>
            <p:nvPr/>
          </p:nvSpPr>
          <p:spPr>
            <a:xfrm>
              <a:off x="6346839" y="3460164"/>
              <a:ext cx="25506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lambda x: return x + 10</a:t>
              </a:r>
              <a:endParaRPr lang="ko-KR" altLang="en-US" dirty="0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AFA14FA2-6228-489F-B9BD-07AF8EC29C00}"/>
                </a:ext>
              </a:extLst>
            </p:cNvPr>
            <p:cNvSpPr txBox="1"/>
            <p:nvPr/>
          </p:nvSpPr>
          <p:spPr>
            <a:xfrm>
              <a:off x="9479463" y="3460164"/>
              <a:ext cx="18838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lambda x: x + 10</a:t>
              </a:r>
              <a:endParaRPr lang="ko-KR" altLang="en-US" dirty="0"/>
            </a:p>
          </p:txBody>
        </p:sp>
        <p:sp>
          <p:nvSpPr>
            <p:cNvPr id="22" name="화살표: 오른쪽 21">
              <a:extLst>
                <a:ext uri="{FF2B5EF4-FFF2-40B4-BE49-F238E27FC236}">
                  <a16:creationId xmlns:a16="http://schemas.microsoft.com/office/drawing/2014/main" id="{117F70C7-F78D-4BFF-8734-1C1EAEADA3CA}"/>
                </a:ext>
              </a:extLst>
            </p:cNvPr>
            <p:cNvSpPr/>
            <p:nvPr/>
          </p:nvSpPr>
          <p:spPr>
            <a:xfrm rot="3824672">
              <a:off x="1930777" y="3860462"/>
              <a:ext cx="332096" cy="484632"/>
            </a:xfrm>
            <a:prstGeom prst="rightArrow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화살표: 오른쪽 49">
              <a:extLst>
                <a:ext uri="{FF2B5EF4-FFF2-40B4-BE49-F238E27FC236}">
                  <a16:creationId xmlns:a16="http://schemas.microsoft.com/office/drawing/2014/main" id="{49D4281F-628A-4A1E-8930-E752DC1C72A6}"/>
                </a:ext>
              </a:extLst>
            </p:cNvPr>
            <p:cNvSpPr/>
            <p:nvPr/>
          </p:nvSpPr>
          <p:spPr>
            <a:xfrm>
              <a:off x="5889828" y="3402514"/>
              <a:ext cx="332096" cy="484632"/>
            </a:xfrm>
            <a:prstGeom prst="rightArrow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화살표: 오른쪽 50">
              <a:extLst>
                <a:ext uri="{FF2B5EF4-FFF2-40B4-BE49-F238E27FC236}">
                  <a16:creationId xmlns:a16="http://schemas.microsoft.com/office/drawing/2014/main" id="{37B9CCA3-6E0F-4803-AB2F-981BEE6A51BC}"/>
                </a:ext>
              </a:extLst>
            </p:cNvPr>
            <p:cNvSpPr/>
            <p:nvPr/>
          </p:nvSpPr>
          <p:spPr>
            <a:xfrm>
              <a:off x="9022452" y="3402514"/>
              <a:ext cx="332096" cy="484632"/>
            </a:xfrm>
            <a:prstGeom prst="rightArrow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화살표: 오른쪽 52">
              <a:extLst>
                <a:ext uri="{FF2B5EF4-FFF2-40B4-BE49-F238E27FC236}">
                  <a16:creationId xmlns:a16="http://schemas.microsoft.com/office/drawing/2014/main" id="{08F4C878-FBD2-4917-828A-ED5583C79C9A}"/>
                </a:ext>
              </a:extLst>
            </p:cNvPr>
            <p:cNvSpPr/>
            <p:nvPr/>
          </p:nvSpPr>
          <p:spPr>
            <a:xfrm rot="18900000">
              <a:off x="3010131" y="3860463"/>
              <a:ext cx="332096" cy="484632"/>
            </a:xfrm>
            <a:prstGeom prst="rightArrow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49260D60-F2AF-4B44-8196-A509EB93B5B4}"/>
              </a:ext>
            </a:extLst>
          </p:cNvPr>
          <p:cNvSpPr txBox="1"/>
          <p:nvPr/>
        </p:nvSpPr>
        <p:spPr>
          <a:xfrm rot="20690496">
            <a:off x="137616" y="2740849"/>
            <a:ext cx="2351926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b="1" dirty="0"/>
              <a:t>생략되 가는 느낌</a:t>
            </a:r>
            <a:r>
              <a:rPr lang="en-US" altLang="ko-KR" b="1" dirty="0"/>
              <a:t>???</a:t>
            </a:r>
            <a:endParaRPr lang="ko-KR" altLang="en-US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FA6B7C4-2666-4C9A-A1A5-61640378BFF5}"/>
              </a:ext>
            </a:extLst>
          </p:cNvPr>
          <p:cNvSpPr txBox="1"/>
          <p:nvPr/>
        </p:nvSpPr>
        <p:spPr>
          <a:xfrm>
            <a:off x="10153765" y="3751259"/>
            <a:ext cx="646331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b="1"/>
              <a:t>완성</a:t>
            </a:r>
            <a:endParaRPr lang="ko-KR" altLang="en-US" b="1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ABD40D8-CE57-4B66-B66C-BCDE34C9886B}"/>
              </a:ext>
            </a:extLst>
          </p:cNvPr>
          <p:cNvSpPr txBox="1"/>
          <p:nvPr/>
        </p:nvSpPr>
        <p:spPr>
          <a:xfrm>
            <a:off x="1551722" y="4162451"/>
            <a:ext cx="2435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hello (x): return x + 10</a:t>
            </a:r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5318959-8001-45A7-9EC1-F56760046469}"/>
              </a:ext>
            </a:extLst>
          </p:cNvPr>
          <p:cNvSpPr txBox="1"/>
          <p:nvPr/>
        </p:nvSpPr>
        <p:spPr>
          <a:xfrm>
            <a:off x="3999973" y="3855334"/>
            <a:ext cx="4113627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정말로 이런 것이 아니라 생각할 때 이런 식으로 생각하자</a:t>
            </a:r>
            <a:r>
              <a:rPr lang="en-US" altLang="ko-KR" sz="1200" b="1" dirty="0">
                <a:solidFill>
                  <a:srgbClr val="FF0000"/>
                </a:solidFill>
              </a:rPr>
              <a:t>!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82732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608A0146-CC5A-45BA-B8A4-E87BF473C4EF}"/>
              </a:ext>
            </a:extLst>
          </p:cNvPr>
          <p:cNvSpPr txBox="1"/>
          <p:nvPr/>
        </p:nvSpPr>
        <p:spPr>
          <a:xfrm>
            <a:off x="386080" y="209788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1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5C4707-CBF4-4F33-98DF-39B6607C5A71}"/>
              </a:ext>
            </a:extLst>
          </p:cNvPr>
          <p:cNvSpPr txBox="1"/>
          <p:nvPr/>
        </p:nvSpPr>
        <p:spPr>
          <a:xfrm>
            <a:off x="1186299" y="186789"/>
            <a:ext cx="26212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/>
              <a:t>람다 표현식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497F894-F0DF-4C6D-BE6D-CBAB23E0EB70}"/>
              </a:ext>
            </a:extLst>
          </p:cNvPr>
          <p:cNvSpPr/>
          <p:nvPr/>
        </p:nvSpPr>
        <p:spPr>
          <a:xfrm>
            <a:off x="0" y="0"/>
            <a:ext cx="28448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85E6D232-45E0-46F1-8F20-33BD40A9B79F}"/>
              </a:ext>
            </a:extLst>
          </p:cNvPr>
          <p:cNvCxnSpPr>
            <a:cxnSpLocks/>
          </p:cNvCxnSpPr>
          <p:nvPr/>
        </p:nvCxnSpPr>
        <p:spPr>
          <a:xfrm>
            <a:off x="284480" y="1016000"/>
            <a:ext cx="1190752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https://dojang.io/pluginfile.php/13854/mod_page/content/3/032001.png">
            <a:extLst>
              <a:ext uri="{FF2B5EF4-FFF2-40B4-BE49-F238E27FC236}">
                <a16:creationId xmlns:a16="http://schemas.microsoft.com/office/drawing/2014/main" id="{05BC47E1-7E4B-4839-85FA-DFA599BB75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67" t="38077" r="20697" b="32471"/>
          <a:stretch/>
        </p:blipFill>
        <p:spPr bwMode="auto">
          <a:xfrm>
            <a:off x="1363529" y="2389232"/>
            <a:ext cx="9775070" cy="3452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C8F73EB9-84BB-4D15-BAD8-BBA37310369E}"/>
              </a:ext>
            </a:extLst>
          </p:cNvPr>
          <p:cNvSpPr/>
          <p:nvPr/>
        </p:nvSpPr>
        <p:spPr>
          <a:xfrm>
            <a:off x="4569354" y="1801168"/>
            <a:ext cx="336342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400" b="1" dirty="0" err="1"/>
              <a:t>def로</a:t>
            </a:r>
            <a:r>
              <a:rPr lang="ko-KR" altLang="en-US" sz="2400" b="1" dirty="0"/>
              <a:t> 만든 함수와 비교</a:t>
            </a:r>
          </a:p>
        </p:txBody>
      </p:sp>
    </p:spTree>
    <p:extLst>
      <p:ext uri="{BB962C8B-B14F-4D97-AF65-F5344CB8AC3E}">
        <p14:creationId xmlns:p14="http://schemas.microsoft.com/office/powerpoint/2010/main" val="16211997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608A0146-CC5A-45BA-B8A4-E87BF473C4EF}"/>
              </a:ext>
            </a:extLst>
          </p:cNvPr>
          <p:cNvSpPr txBox="1"/>
          <p:nvPr/>
        </p:nvSpPr>
        <p:spPr>
          <a:xfrm>
            <a:off x="386080" y="209788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1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5C4707-CBF4-4F33-98DF-39B6607C5A71}"/>
              </a:ext>
            </a:extLst>
          </p:cNvPr>
          <p:cNvSpPr txBox="1"/>
          <p:nvPr/>
        </p:nvSpPr>
        <p:spPr>
          <a:xfrm>
            <a:off x="1186299" y="186789"/>
            <a:ext cx="26212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/>
              <a:t>람다 표현식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497F894-F0DF-4C6D-BE6D-CBAB23E0EB70}"/>
              </a:ext>
            </a:extLst>
          </p:cNvPr>
          <p:cNvSpPr/>
          <p:nvPr/>
        </p:nvSpPr>
        <p:spPr>
          <a:xfrm>
            <a:off x="0" y="0"/>
            <a:ext cx="28448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85E6D232-45E0-46F1-8F20-33BD40A9B79F}"/>
              </a:ext>
            </a:extLst>
          </p:cNvPr>
          <p:cNvCxnSpPr>
            <a:cxnSpLocks/>
          </p:cNvCxnSpPr>
          <p:nvPr/>
        </p:nvCxnSpPr>
        <p:spPr>
          <a:xfrm>
            <a:off x="284480" y="1016000"/>
            <a:ext cx="1190752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821BFC88-4C1D-4432-A035-D7028C56F136}"/>
              </a:ext>
            </a:extLst>
          </p:cNvPr>
          <p:cNvSpPr/>
          <p:nvPr/>
        </p:nvSpPr>
        <p:spPr>
          <a:xfrm>
            <a:off x="1678675" y="1129715"/>
            <a:ext cx="88346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b="1" dirty="0"/>
              <a:t>람다 표현식은 변수에 할당하지 않고 람다 표현식 자체를 바로 호출할 수 있다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9FC915E-F2DE-4F15-AF29-2E1129FF0298}"/>
              </a:ext>
            </a:extLst>
          </p:cNvPr>
          <p:cNvSpPr/>
          <p:nvPr/>
        </p:nvSpPr>
        <p:spPr>
          <a:xfrm>
            <a:off x="4304483" y="1612761"/>
            <a:ext cx="3583033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ctr"/>
            <a:r>
              <a:rPr lang="ko-KR" altLang="en-US" b="1" dirty="0"/>
              <a:t>(</a:t>
            </a:r>
            <a:r>
              <a:rPr lang="ko-KR" altLang="en-US" b="1" dirty="0" err="1"/>
              <a:t>lambda</a:t>
            </a:r>
            <a:r>
              <a:rPr lang="ko-KR" altLang="en-US" b="1" dirty="0"/>
              <a:t> 매개변수들: 식)(인수들)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08AA751-5ABC-4F54-B577-14E67922CF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9873" y="2095807"/>
            <a:ext cx="4012254" cy="170504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962F4D92-8B95-4F9C-828B-88C7272F85DE}"/>
              </a:ext>
            </a:extLst>
          </p:cNvPr>
          <p:cNvSpPr/>
          <p:nvPr/>
        </p:nvSpPr>
        <p:spPr>
          <a:xfrm>
            <a:off x="3849231" y="3951301"/>
            <a:ext cx="44935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b="1" dirty="0"/>
              <a:t>람다 표현식 안에서는 변수를 만들 수 없다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704E449-2F6C-4494-B5C1-E3870E3B8E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4566" y="4359744"/>
            <a:ext cx="3100410" cy="246223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3923E8E-55B8-4CCE-9405-C7F0E4D39F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2416" y="4909816"/>
            <a:ext cx="2819421" cy="1362085"/>
          </a:xfrm>
          <a:prstGeom prst="rect">
            <a:avLst/>
          </a:prstGeom>
        </p:spPr>
      </p:pic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80CD7CB5-55A2-490A-A5F4-7EE38F4D1461}"/>
              </a:ext>
            </a:extLst>
          </p:cNvPr>
          <p:cNvSpPr/>
          <p:nvPr/>
        </p:nvSpPr>
        <p:spPr>
          <a:xfrm>
            <a:off x="5399492" y="5348542"/>
            <a:ext cx="978408" cy="484632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05548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608A0146-CC5A-45BA-B8A4-E87BF473C4EF}"/>
              </a:ext>
            </a:extLst>
          </p:cNvPr>
          <p:cNvSpPr txBox="1"/>
          <p:nvPr/>
        </p:nvSpPr>
        <p:spPr>
          <a:xfrm>
            <a:off x="386080" y="209788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1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5C4707-CBF4-4F33-98DF-39B6607C5A71}"/>
              </a:ext>
            </a:extLst>
          </p:cNvPr>
          <p:cNvSpPr txBox="1"/>
          <p:nvPr/>
        </p:nvSpPr>
        <p:spPr>
          <a:xfrm>
            <a:off x="1186299" y="186789"/>
            <a:ext cx="10823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/>
              <a:t>map</a:t>
            </a:r>
            <a:endParaRPr lang="ko-KR" altLang="en-US" sz="3600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497F894-F0DF-4C6D-BE6D-CBAB23E0EB70}"/>
              </a:ext>
            </a:extLst>
          </p:cNvPr>
          <p:cNvSpPr/>
          <p:nvPr/>
        </p:nvSpPr>
        <p:spPr>
          <a:xfrm>
            <a:off x="0" y="0"/>
            <a:ext cx="28448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85E6D232-45E0-46F1-8F20-33BD40A9B79F}"/>
              </a:ext>
            </a:extLst>
          </p:cNvPr>
          <p:cNvCxnSpPr>
            <a:cxnSpLocks/>
          </p:cNvCxnSpPr>
          <p:nvPr/>
        </p:nvCxnSpPr>
        <p:spPr>
          <a:xfrm>
            <a:off x="284480" y="1016000"/>
            <a:ext cx="1190752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EB0205D-FDB8-420F-8D34-4114496DC022}"/>
              </a:ext>
            </a:extLst>
          </p:cNvPr>
          <p:cNvSpPr txBox="1"/>
          <p:nvPr/>
        </p:nvSpPr>
        <p:spPr>
          <a:xfrm>
            <a:off x="436729" y="1110451"/>
            <a:ext cx="2896947" cy="58477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ko-KR" sz="3200" b="1" dirty="0"/>
              <a:t>map </a:t>
            </a:r>
            <a:r>
              <a:rPr lang="ko-KR" altLang="en-US" sz="3200" b="1" dirty="0"/>
              <a:t>함수 복습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B07020-6C6E-40F2-82EB-7F613E763685}"/>
              </a:ext>
            </a:extLst>
          </p:cNvPr>
          <p:cNvSpPr txBox="1"/>
          <p:nvPr/>
        </p:nvSpPr>
        <p:spPr>
          <a:xfrm>
            <a:off x="318917" y="1724591"/>
            <a:ext cx="8315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map( </a:t>
            </a:r>
            <a:r>
              <a:rPr lang="ko-KR" altLang="en-US" b="1" dirty="0" err="1"/>
              <a:t>함수명</a:t>
            </a:r>
            <a:r>
              <a:rPr lang="ko-KR" altLang="en-US" b="1" dirty="0"/>
              <a:t> </a:t>
            </a:r>
            <a:r>
              <a:rPr lang="en-US" altLang="ko-KR" b="1" dirty="0"/>
              <a:t>, iterator </a:t>
            </a:r>
            <a:r>
              <a:rPr lang="ko-KR" altLang="en-US" b="1" dirty="0"/>
              <a:t>반복 가능 객체</a:t>
            </a:r>
            <a:r>
              <a:rPr lang="en-US" altLang="ko-KR" b="1" dirty="0"/>
              <a:t> </a:t>
            </a:r>
            <a:r>
              <a:rPr lang="ko-KR" altLang="en-US" b="1" dirty="0"/>
              <a:t>값</a:t>
            </a:r>
            <a:r>
              <a:rPr lang="en-US" altLang="ko-KR" b="1" dirty="0"/>
              <a:t>! </a:t>
            </a:r>
            <a:r>
              <a:rPr lang="ko-KR" altLang="en-US" b="1" dirty="0"/>
              <a:t>즉 리스트</a:t>
            </a:r>
            <a:r>
              <a:rPr lang="en-US" altLang="ko-KR" b="1" dirty="0"/>
              <a:t>, </a:t>
            </a:r>
            <a:r>
              <a:rPr lang="ko-KR" altLang="en-US" b="1" dirty="0" err="1"/>
              <a:t>튜플</a:t>
            </a:r>
            <a:r>
              <a:rPr lang="en-US" altLang="ko-KR" b="1" dirty="0"/>
              <a:t>, </a:t>
            </a:r>
            <a:r>
              <a:rPr lang="ko-KR" altLang="en-US" b="1" dirty="0" err="1"/>
              <a:t>딕셔너리</a:t>
            </a:r>
            <a:r>
              <a:rPr lang="en-US" altLang="ko-KR" b="1" dirty="0"/>
              <a:t>, range </a:t>
            </a:r>
            <a:r>
              <a:rPr lang="ko-KR" altLang="en-US" b="1" dirty="0"/>
              <a:t>등</a:t>
            </a:r>
            <a:r>
              <a:rPr lang="en-US" altLang="ko-KR" b="1" dirty="0"/>
              <a:t>) </a:t>
            </a:r>
            <a:endParaRPr lang="ko-KR" altLang="en-US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139E01D-96B6-48B5-8199-A341E6614A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259" y="2488815"/>
            <a:ext cx="5914032" cy="375163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5F81815F-E2A6-4B84-A87A-6AFBB7A3BA3D}"/>
              </a:ext>
            </a:extLst>
          </p:cNvPr>
          <p:cNvSpPr/>
          <p:nvPr/>
        </p:nvSpPr>
        <p:spPr>
          <a:xfrm>
            <a:off x="5199797" y="5527343"/>
            <a:ext cx="282054" cy="5322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99BD5B-FB09-4C6E-9E88-2C5BA0335908}"/>
              </a:ext>
            </a:extLst>
          </p:cNvPr>
          <p:cNvSpPr txBox="1"/>
          <p:nvPr/>
        </p:nvSpPr>
        <p:spPr>
          <a:xfrm>
            <a:off x="4485452" y="591318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함수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3DEFEA-F7A7-4A27-B465-FC37175C3A22}"/>
              </a:ext>
            </a:extLst>
          </p:cNvPr>
          <p:cNvSpPr txBox="1"/>
          <p:nvPr/>
        </p:nvSpPr>
        <p:spPr>
          <a:xfrm>
            <a:off x="5020094" y="5078634"/>
            <a:ext cx="1826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iterator(</a:t>
            </a:r>
            <a:r>
              <a:rPr lang="ko-KR" altLang="en-US" b="1" dirty="0">
                <a:solidFill>
                  <a:schemeClr val="bg1"/>
                </a:solidFill>
              </a:rPr>
              <a:t>리스트</a:t>
            </a:r>
            <a:r>
              <a:rPr lang="en-US" altLang="ko-KR" b="1" dirty="0">
                <a:solidFill>
                  <a:schemeClr val="bg1"/>
                </a:solidFill>
              </a:rPr>
              <a:t>)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DBC2BF5-6297-4ECF-9841-C0D170E5CB87}"/>
              </a:ext>
            </a:extLst>
          </p:cNvPr>
          <p:cNvSpPr/>
          <p:nvPr/>
        </p:nvSpPr>
        <p:spPr>
          <a:xfrm>
            <a:off x="5763905" y="5527343"/>
            <a:ext cx="318448" cy="532263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2795283C-6388-4B55-A001-D33D1CF1B531}"/>
              </a:ext>
            </a:extLst>
          </p:cNvPr>
          <p:cNvCxnSpPr>
            <a:stCxn id="6" idx="2"/>
          </p:cNvCxnSpPr>
          <p:nvPr/>
        </p:nvCxnSpPr>
        <p:spPr>
          <a:xfrm flipH="1">
            <a:off x="5122853" y="6059606"/>
            <a:ext cx="217971" cy="3586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A98F938D-92E0-422C-9247-07C97B1DEB39}"/>
              </a:ext>
            </a:extLst>
          </p:cNvPr>
          <p:cNvCxnSpPr>
            <a:stCxn id="8" idx="0"/>
          </p:cNvCxnSpPr>
          <p:nvPr/>
        </p:nvCxnSpPr>
        <p:spPr>
          <a:xfrm flipV="1">
            <a:off x="5923129" y="5399964"/>
            <a:ext cx="245659" cy="127379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0D6AC02B-D8C9-44DD-9887-7CF79333A798}"/>
              </a:ext>
            </a:extLst>
          </p:cNvPr>
          <p:cNvCxnSpPr>
            <a:cxnSpLocks/>
            <a:stCxn id="6" idx="0"/>
          </p:cNvCxnSpPr>
          <p:nvPr/>
        </p:nvCxnSpPr>
        <p:spPr>
          <a:xfrm flipH="1" flipV="1">
            <a:off x="1442113" y="2081069"/>
            <a:ext cx="3898711" cy="344627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C48005D8-442A-4D61-A9E2-55C06251FD54}"/>
              </a:ext>
            </a:extLst>
          </p:cNvPr>
          <p:cNvCxnSpPr>
            <a:cxnSpLocks/>
          </p:cNvCxnSpPr>
          <p:nvPr/>
        </p:nvCxnSpPr>
        <p:spPr>
          <a:xfrm flipH="1" flipV="1">
            <a:off x="2547582" y="2081070"/>
            <a:ext cx="3375547" cy="3446274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그림 24">
            <a:extLst>
              <a:ext uri="{FF2B5EF4-FFF2-40B4-BE49-F238E27FC236}">
                <a16:creationId xmlns:a16="http://schemas.microsoft.com/office/drawing/2014/main" id="{7518AF62-F2AC-47AE-9447-44F517A508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5973" y="2145394"/>
            <a:ext cx="2881334" cy="2200291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6767DEDC-C8D4-4630-83A7-41C39B62BF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4074" y="4448627"/>
            <a:ext cx="2843233" cy="2205054"/>
          </a:xfrm>
          <a:prstGeom prst="rect">
            <a:avLst/>
          </a:prstGeom>
        </p:spPr>
      </p:pic>
      <p:sp>
        <p:nvSpPr>
          <p:cNvPr id="27" name="화살표: 오른쪽 26">
            <a:extLst>
              <a:ext uri="{FF2B5EF4-FFF2-40B4-BE49-F238E27FC236}">
                <a16:creationId xmlns:a16="http://schemas.microsoft.com/office/drawing/2014/main" id="{DE54F80E-0136-4FF7-8CDF-9EC0E9D2E6BC}"/>
              </a:ext>
            </a:extLst>
          </p:cNvPr>
          <p:cNvSpPr/>
          <p:nvPr/>
        </p:nvSpPr>
        <p:spPr>
          <a:xfrm rot="20700000">
            <a:off x="7128682" y="3260676"/>
            <a:ext cx="536812" cy="484632"/>
          </a:xfrm>
          <a:prstGeom prst="right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화살표: 오른쪽 28">
            <a:extLst>
              <a:ext uri="{FF2B5EF4-FFF2-40B4-BE49-F238E27FC236}">
                <a16:creationId xmlns:a16="http://schemas.microsoft.com/office/drawing/2014/main" id="{4FA35F4D-9983-4CDA-8295-73EA0637A04E}"/>
              </a:ext>
            </a:extLst>
          </p:cNvPr>
          <p:cNvSpPr/>
          <p:nvPr/>
        </p:nvSpPr>
        <p:spPr>
          <a:xfrm rot="900000">
            <a:off x="7128682" y="5157648"/>
            <a:ext cx="536812" cy="484632"/>
          </a:xfrm>
          <a:prstGeom prst="right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BAF82EF-9ACA-40B6-BABD-DF3CB48A03C0}"/>
              </a:ext>
            </a:extLst>
          </p:cNvPr>
          <p:cNvSpPr txBox="1"/>
          <p:nvPr/>
        </p:nvSpPr>
        <p:spPr>
          <a:xfrm>
            <a:off x="6846235" y="3068659"/>
            <a:ext cx="107753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/>
              <a:t>map</a:t>
            </a:r>
            <a:r>
              <a:rPr lang="ko-KR" altLang="en-US" sz="1100" b="1" dirty="0"/>
              <a:t>이용 안함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E2A2911-28DB-4129-BA63-AFC35865001D}"/>
              </a:ext>
            </a:extLst>
          </p:cNvPr>
          <p:cNvSpPr txBox="1"/>
          <p:nvPr/>
        </p:nvSpPr>
        <p:spPr>
          <a:xfrm>
            <a:off x="7006535" y="4947829"/>
            <a:ext cx="75693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/>
              <a:t>map</a:t>
            </a:r>
            <a:r>
              <a:rPr lang="ko-KR" altLang="en-US" sz="1100" b="1" dirty="0"/>
              <a:t>이용</a:t>
            </a:r>
          </a:p>
        </p:txBody>
      </p:sp>
    </p:spTree>
    <p:extLst>
      <p:ext uri="{BB962C8B-B14F-4D97-AF65-F5344CB8AC3E}">
        <p14:creationId xmlns:p14="http://schemas.microsoft.com/office/powerpoint/2010/main" val="37063129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608A0146-CC5A-45BA-B8A4-E87BF473C4EF}"/>
              </a:ext>
            </a:extLst>
          </p:cNvPr>
          <p:cNvSpPr txBox="1"/>
          <p:nvPr/>
        </p:nvSpPr>
        <p:spPr>
          <a:xfrm>
            <a:off x="386080" y="209788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1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5C4707-CBF4-4F33-98DF-39B6607C5A71}"/>
              </a:ext>
            </a:extLst>
          </p:cNvPr>
          <p:cNvSpPr txBox="1"/>
          <p:nvPr/>
        </p:nvSpPr>
        <p:spPr>
          <a:xfrm>
            <a:off x="1186299" y="186789"/>
            <a:ext cx="26212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/>
              <a:t>람다 표현식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497F894-F0DF-4C6D-BE6D-CBAB23E0EB70}"/>
              </a:ext>
            </a:extLst>
          </p:cNvPr>
          <p:cNvSpPr/>
          <p:nvPr/>
        </p:nvSpPr>
        <p:spPr>
          <a:xfrm>
            <a:off x="0" y="0"/>
            <a:ext cx="28448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85E6D232-45E0-46F1-8F20-33BD40A9B79F}"/>
              </a:ext>
            </a:extLst>
          </p:cNvPr>
          <p:cNvCxnSpPr>
            <a:cxnSpLocks/>
          </p:cNvCxnSpPr>
          <p:nvPr/>
        </p:nvCxnSpPr>
        <p:spPr>
          <a:xfrm>
            <a:off x="284480" y="1016000"/>
            <a:ext cx="1190752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CC4841F6-4168-4D16-8835-AAD2289F7F3B}"/>
              </a:ext>
            </a:extLst>
          </p:cNvPr>
          <p:cNvSpPr/>
          <p:nvPr/>
        </p:nvSpPr>
        <p:spPr>
          <a:xfrm>
            <a:off x="4487226" y="1083549"/>
            <a:ext cx="32175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b="1" dirty="0"/>
              <a:t>🎇 람다 표현식 사용 이유</a:t>
            </a:r>
            <a:r>
              <a:rPr lang="en-US" altLang="ko-KR" b="1" dirty="0"/>
              <a:t> </a:t>
            </a:r>
            <a:r>
              <a:rPr lang="ko-KR" altLang="en-US" b="1" dirty="0"/>
              <a:t>🎇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C350F7F-2635-4903-905B-5033BAA832AF}"/>
              </a:ext>
            </a:extLst>
          </p:cNvPr>
          <p:cNvSpPr/>
          <p:nvPr/>
        </p:nvSpPr>
        <p:spPr>
          <a:xfrm>
            <a:off x="3272150" y="1479788"/>
            <a:ext cx="56477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b="1" dirty="0"/>
              <a:t>함수의 인수 부분</a:t>
            </a:r>
            <a:r>
              <a:rPr lang="ko-KR" altLang="en-US" dirty="0"/>
              <a:t>에서 </a:t>
            </a:r>
            <a:r>
              <a:rPr lang="ko-KR" altLang="en-US" b="1" dirty="0"/>
              <a:t>간단하게 함수를 만들기 위해서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49AE26-53EC-40F9-A342-77C1F346A0BE}"/>
              </a:ext>
            </a:extLst>
          </p:cNvPr>
          <p:cNvSpPr txBox="1"/>
          <p:nvPr/>
        </p:nvSpPr>
        <p:spPr>
          <a:xfrm>
            <a:off x="4886377" y="2239570"/>
            <a:ext cx="24192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b="1" dirty="0"/>
              <a:t>예 </a:t>
            </a:r>
            <a:r>
              <a:rPr lang="en-US" altLang="ko-KR" sz="2800" b="1" dirty="0"/>
              <a:t>: map </a:t>
            </a:r>
            <a:r>
              <a:rPr lang="ko-KR" altLang="en-US" sz="2800" b="1" dirty="0"/>
              <a:t>함수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7AC8E1A-5252-4077-A601-9D2AF66BF9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376" y="2954839"/>
            <a:ext cx="4421876" cy="280003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3EE6248-601C-47B8-9526-F699DD0CA5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1775" y="3257355"/>
            <a:ext cx="5371576" cy="2195004"/>
          </a:xfrm>
          <a:prstGeom prst="rect">
            <a:avLst/>
          </a:prstGeom>
        </p:spPr>
      </p:pic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CF14DD44-3FF5-409C-BD9A-9FA8DFFEFCFA}"/>
              </a:ext>
            </a:extLst>
          </p:cNvPr>
          <p:cNvSpPr/>
          <p:nvPr/>
        </p:nvSpPr>
        <p:spPr>
          <a:xfrm>
            <a:off x="5565485" y="4090474"/>
            <a:ext cx="591056" cy="484632"/>
          </a:xfrm>
          <a:prstGeom prst="right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E295BE-C628-4176-AFF9-BFAC6A19DCAC}"/>
              </a:ext>
            </a:extLst>
          </p:cNvPr>
          <p:cNvSpPr txBox="1"/>
          <p:nvPr/>
        </p:nvSpPr>
        <p:spPr>
          <a:xfrm>
            <a:off x="9250705" y="4934386"/>
            <a:ext cx="3032280" cy="1815227"/>
          </a:xfrm>
          <a:prstGeom prst="irregularSeal1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! 50% </a:t>
            </a:r>
            <a:r>
              <a:rPr lang="ko-KR" altLang="en-US" b="1" dirty="0"/>
              <a:t>특가 </a:t>
            </a:r>
            <a:r>
              <a:rPr lang="en-US" altLang="ko-KR" b="1" dirty="0"/>
              <a:t>!</a:t>
            </a:r>
          </a:p>
          <a:p>
            <a:pPr algn="ctr"/>
            <a:r>
              <a:rPr lang="ko-KR" altLang="en-US" b="1" dirty="0"/>
              <a:t>단 </a:t>
            </a:r>
            <a:r>
              <a:rPr lang="en-US" altLang="ko-KR" b="1" dirty="0"/>
              <a:t>2</a:t>
            </a:r>
            <a:r>
              <a:rPr lang="ko-KR" altLang="en-US" b="1" dirty="0"/>
              <a:t>줄</a:t>
            </a:r>
          </a:p>
        </p:txBody>
      </p:sp>
    </p:spTree>
    <p:extLst>
      <p:ext uri="{BB962C8B-B14F-4D97-AF65-F5344CB8AC3E}">
        <p14:creationId xmlns:p14="http://schemas.microsoft.com/office/powerpoint/2010/main" val="15576663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CFFD7F0-FB05-4B38-85A5-EC1B5E04D4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7015" y="1849120"/>
            <a:ext cx="6277970" cy="482020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08A0146-CC5A-45BA-B8A4-E87BF473C4EF}"/>
              </a:ext>
            </a:extLst>
          </p:cNvPr>
          <p:cNvSpPr txBox="1"/>
          <p:nvPr/>
        </p:nvSpPr>
        <p:spPr>
          <a:xfrm>
            <a:off x="386080" y="209788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1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5C4707-CBF4-4F33-98DF-39B6607C5A71}"/>
              </a:ext>
            </a:extLst>
          </p:cNvPr>
          <p:cNvSpPr txBox="1"/>
          <p:nvPr/>
        </p:nvSpPr>
        <p:spPr>
          <a:xfrm>
            <a:off x="1186299" y="186789"/>
            <a:ext cx="26212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/>
              <a:t>람다 표현식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497F894-F0DF-4C6D-BE6D-CBAB23E0EB70}"/>
              </a:ext>
            </a:extLst>
          </p:cNvPr>
          <p:cNvSpPr/>
          <p:nvPr/>
        </p:nvSpPr>
        <p:spPr>
          <a:xfrm>
            <a:off x="0" y="0"/>
            <a:ext cx="28448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85E6D232-45E0-46F1-8F20-33BD40A9B79F}"/>
              </a:ext>
            </a:extLst>
          </p:cNvPr>
          <p:cNvCxnSpPr>
            <a:cxnSpLocks/>
          </p:cNvCxnSpPr>
          <p:nvPr/>
        </p:nvCxnSpPr>
        <p:spPr>
          <a:xfrm>
            <a:off x="284480" y="1016000"/>
            <a:ext cx="1190752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4D2C15C0-5783-4E26-B106-A9F8E8E1E968}"/>
              </a:ext>
            </a:extLst>
          </p:cNvPr>
          <p:cNvSpPr/>
          <p:nvPr/>
        </p:nvSpPr>
        <p:spPr>
          <a:xfrm>
            <a:off x="2344012" y="1270000"/>
            <a:ext cx="750397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800" b="1" dirty="0"/>
              <a:t>람다 표현식으로 매개변수가 없는 함수 만들기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1466AE-AEB2-41F7-B71F-B6CBC3E0429D}"/>
              </a:ext>
            </a:extLst>
          </p:cNvPr>
          <p:cNvSpPr txBox="1"/>
          <p:nvPr/>
        </p:nvSpPr>
        <p:spPr>
          <a:xfrm>
            <a:off x="3148083" y="2376437"/>
            <a:ext cx="838691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b="1" dirty="0"/>
              <a:t>방법 </a:t>
            </a:r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591C629-806B-4671-9365-1DADCFEE8984}"/>
              </a:ext>
            </a:extLst>
          </p:cNvPr>
          <p:cNvSpPr txBox="1"/>
          <p:nvPr/>
        </p:nvSpPr>
        <p:spPr>
          <a:xfrm>
            <a:off x="3148083" y="2769065"/>
            <a:ext cx="838691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b="1" dirty="0"/>
              <a:t>방법 </a:t>
            </a:r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9AE304A-9D0C-49F8-919A-47FDB0D0522A}"/>
              </a:ext>
            </a:extLst>
          </p:cNvPr>
          <p:cNvSpPr txBox="1"/>
          <p:nvPr/>
        </p:nvSpPr>
        <p:spPr>
          <a:xfrm>
            <a:off x="3148083" y="3567668"/>
            <a:ext cx="838691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b="1" dirty="0"/>
              <a:t>방법 </a:t>
            </a:r>
            <a:r>
              <a:rPr lang="en-US" altLang="ko-KR" b="1" dirty="0"/>
              <a:t>3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5900098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608A0146-CC5A-45BA-B8A4-E87BF473C4EF}"/>
              </a:ext>
            </a:extLst>
          </p:cNvPr>
          <p:cNvSpPr txBox="1"/>
          <p:nvPr/>
        </p:nvSpPr>
        <p:spPr>
          <a:xfrm>
            <a:off x="386080" y="209788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2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5C4707-CBF4-4F33-98DF-39B6607C5A71}"/>
              </a:ext>
            </a:extLst>
          </p:cNvPr>
          <p:cNvSpPr txBox="1"/>
          <p:nvPr/>
        </p:nvSpPr>
        <p:spPr>
          <a:xfrm>
            <a:off x="1186299" y="186789"/>
            <a:ext cx="99054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/>
              <a:t>람다 표현식과 </a:t>
            </a:r>
            <a:r>
              <a:rPr lang="en-US" altLang="ko-KR" sz="3600" dirty="0"/>
              <a:t>map, filter, reduce </a:t>
            </a:r>
            <a:r>
              <a:rPr lang="ko-KR" altLang="en-US" sz="3600" dirty="0"/>
              <a:t>함수 활용하기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497F894-F0DF-4C6D-BE6D-CBAB23E0EB70}"/>
              </a:ext>
            </a:extLst>
          </p:cNvPr>
          <p:cNvSpPr/>
          <p:nvPr/>
        </p:nvSpPr>
        <p:spPr>
          <a:xfrm>
            <a:off x="0" y="0"/>
            <a:ext cx="28448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85E6D232-45E0-46F1-8F20-33BD40A9B79F}"/>
              </a:ext>
            </a:extLst>
          </p:cNvPr>
          <p:cNvCxnSpPr>
            <a:cxnSpLocks/>
          </p:cNvCxnSpPr>
          <p:nvPr/>
        </p:nvCxnSpPr>
        <p:spPr>
          <a:xfrm>
            <a:off x="284480" y="1016000"/>
            <a:ext cx="1190752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E8485111-5CEE-49E9-8D6E-CB2CA9AC77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5345" y="1456235"/>
            <a:ext cx="9901310" cy="521497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EB0205D-FDB8-420F-8D34-4114496DC022}"/>
              </a:ext>
            </a:extLst>
          </p:cNvPr>
          <p:cNvSpPr txBox="1"/>
          <p:nvPr/>
        </p:nvSpPr>
        <p:spPr>
          <a:xfrm>
            <a:off x="436729" y="1110451"/>
            <a:ext cx="3695242" cy="58477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ko-KR" altLang="en-US" sz="3200" b="1" dirty="0"/>
              <a:t>조건부 표현식 복습</a:t>
            </a:r>
          </a:p>
        </p:txBody>
      </p:sp>
    </p:spTree>
    <p:extLst>
      <p:ext uri="{BB962C8B-B14F-4D97-AF65-F5344CB8AC3E}">
        <p14:creationId xmlns:p14="http://schemas.microsoft.com/office/powerpoint/2010/main" val="23064870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theme/theme1.xml><?xml version="1.0" encoding="utf-8"?>
<a:theme xmlns:a="http://schemas.openxmlformats.org/drawingml/2006/main" name="Office 테마">
  <a:themeElements>
    <a:clrScheme name="19100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CC9D69"/>
      </a:accent1>
      <a:accent2>
        <a:srgbClr val="C2B48D"/>
      </a:accent2>
      <a:accent3>
        <a:srgbClr val="FFCC00"/>
      </a:accent3>
      <a:accent4>
        <a:srgbClr val="30C5EF"/>
      </a:accent4>
      <a:accent5>
        <a:srgbClr val="386584"/>
      </a:accent5>
      <a:accent6>
        <a:srgbClr val="E7657F"/>
      </a:accent6>
      <a:hlink>
        <a:srgbClr val="262626"/>
      </a:hlink>
      <a:folHlink>
        <a:srgbClr val="262626"/>
      </a:folHlink>
    </a:clrScheme>
    <a:fontScheme name="돋움">
      <a:majorFont>
        <a:latin typeface="Arial"/>
        <a:ea typeface="나눔스퀘어"/>
        <a:cs typeface=""/>
      </a:majorFont>
      <a:minorFont>
        <a:latin typeface="Arial"/>
        <a:ea typeface="나눔스퀘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187</TotalTime>
  <Words>612</Words>
  <Application>Microsoft Office PowerPoint</Application>
  <PresentationFormat>와이드스크린</PresentationFormat>
  <Paragraphs>112</Paragraphs>
  <Slides>19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4" baseType="lpstr">
      <vt:lpstr>나눔스퀘어</vt:lpstr>
      <vt:lpstr>나눔스퀘어 ExtraBold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lastModifiedBy>이 창우</cp:lastModifiedBy>
  <cp:revision>159</cp:revision>
  <dcterms:created xsi:type="dcterms:W3CDTF">2019-10-02T10:22:57Z</dcterms:created>
  <dcterms:modified xsi:type="dcterms:W3CDTF">2020-01-29T13:43:45Z</dcterms:modified>
</cp:coreProperties>
</file>